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3.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4.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5.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6.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687" r:id="rId4"/>
  </p:sldMasterIdLst>
  <p:notesMasterIdLst>
    <p:notesMasterId r:id="rId51"/>
  </p:notesMasterIdLst>
  <p:sldIdLst>
    <p:sldId id="402" r:id="rId5"/>
    <p:sldId id="403" r:id="rId6"/>
    <p:sldId id="263" r:id="rId7"/>
    <p:sldId id="368" r:id="rId8"/>
    <p:sldId id="259" r:id="rId9"/>
    <p:sldId id="260" r:id="rId10"/>
    <p:sldId id="396" r:id="rId11"/>
    <p:sldId id="400" r:id="rId12"/>
    <p:sldId id="317" r:id="rId13"/>
    <p:sldId id="318" r:id="rId14"/>
    <p:sldId id="344" r:id="rId15"/>
    <p:sldId id="399" r:id="rId16"/>
    <p:sldId id="398" r:id="rId17"/>
    <p:sldId id="397" r:id="rId18"/>
    <p:sldId id="348" r:id="rId19"/>
    <p:sldId id="388" r:id="rId20"/>
    <p:sldId id="331" r:id="rId21"/>
    <p:sldId id="301" r:id="rId22"/>
    <p:sldId id="408" r:id="rId23"/>
    <p:sldId id="410" r:id="rId24"/>
    <p:sldId id="334" r:id="rId25"/>
    <p:sldId id="266" r:id="rId26"/>
    <p:sldId id="267" r:id="rId27"/>
    <p:sldId id="268" r:id="rId28"/>
    <p:sldId id="394" r:id="rId29"/>
    <p:sldId id="389" r:id="rId30"/>
    <p:sldId id="270" r:id="rId31"/>
    <p:sldId id="271" r:id="rId32"/>
    <p:sldId id="385" r:id="rId33"/>
    <p:sldId id="272" r:id="rId34"/>
    <p:sldId id="273" r:id="rId35"/>
    <p:sldId id="274" r:id="rId36"/>
    <p:sldId id="278" r:id="rId37"/>
    <p:sldId id="279" r:id="rId38"/>
    <p:sldId id="280" r:id="rId39"/>
    <p:sldId id="281" r:id="rId40"/>
    <p:sldId id="282" r:id="rId41"/>
    <p:sldId id="374" r:id="rId42"/>
    <p:sldId id="370" r:id="rId43"/>
    <p:sldId id="377" r:id="rId44"/>
    <p:sldId id="395" r:id="rId45"/>
    <p:sldId id="405" r:id="rId46"/>
    <p:sldId id="404" r:id="rId47"/>
    <p:sldId id="407" r:id="rId48"/>
    <p:sldId id="406" r:id="rId49"/>
    <p:sldId id="401"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AB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6" autoAdjust="0"/>
    <p:restoredTop sz="91402" autoAdjust="0"/>
  </p:normalViewPr>
  <p:slideViewPr>
    <p:cSldViewPr>
      <p:cViewPr>
        <p:scale>
          <a:sx n="73" d="100"/>
          <a:sy n="73" d="100"/>
        </p:scale>
        <p:origin x="-246" y="-12"/>
      </p:cViewPr>
      <p:guideLst>
        <p:guide orient="horz" pos="2160"/>
        <p:guide pos="2880"/>
      </p:guideLst>
    </p:cSldViewPr>
  </p:slideViewPr>
  <p:notesTextViewPr>
    <p:cViewPr>
      <p:scale>
        <a:sx n="1" d="1"/>
        <a:sy n="1" d="1"/>
      </p:scale>
      <p:origin x="0" y="0"/>
    </p:cViewPr>
  </p:notesTextViewPr>
  <p:sorterViewPr>
    <p:cViewPr>
      <p:scale>
        <a:sx n="70" d="100"/>
        <a:sy n="70" d="100"/>
      </p:scale>
      <p:origin x="0" y="7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E722A7-32E7-4D2A-A3DF-EAD3182373F4}" type="datetimeFigureOut">
              <a:rPr lang="en-US" smtClean="0"/>
              <a:pPr/>
              <a:t>9/16/2014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D57E65-1D00-4776-8491-3A5172BE845B}" type="slidenum">
              <a:rPr lang="en-US" smtClean="0"/>
              <a:pPr/>
              <a:t>‹#›</a:t>
            </a:fld>
            <a:endParaRPr lang="en-US"/>
          </a:p>
        </p:txBody>
      </p:sp>
    </p:spTree>
    <p:extLst>
      <p:ext uri="{BB962C8B-B14F-4D97-AF65-F5344CB8AC3E}">
        <p14:creationId xmlns:p14="http://schemas.microsoft.com/office/powerpoint/2010/main" val="716763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www.ncpublicschools.org/effectiveness-model" TargetMode="External"/><Relationship Id="rId2" Type="http://schemas.openxmlformats.org/officeDocument/2006/relationships/slide" Target="../slides/slide41.xml"/><Relationship Id="rId1" Type="http://schemas.openxmlformats.org/officeDocument/2006/relationships/notesMaster" Target="../notesMasters/notesMaster1.xml"/><Relationship Id="rId5" Type="http://schemas.openxmlformats.org/officeDocument/2006/relationships/hyperlink" Target="http://ncasw.ncdpi.wikispaces.net/" TargetMode="External"/><Relationship Id="rId4" Type="http://schemas.openxmlformats.org/officeDocument/2006/relationships/hyperlink" Target="http://ncees.ncdpi.wikispaces.net/NCEES+Wiki"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a:t>
            </a:fld>
            <a:endParaRPr lang="en-US"/>
          </a:p>
        </p:txBody>
      </p:sp>
    </p:spTree>
    <p:extLst>
      <p:ext uri="{BB962C8B-B14F-4D97-AF65-F5344CB8AC3E}">
        <p14:creationId xmlns:p14="http://schemas.microsoft.com/office/powerpoint/2010/main" val="2294144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This image breaks</a:t>
            </a:r>
            <a:r>
              <a:rPr lang="en-US" baseline="0" dirty="0" smtClean="0"/>
              <a:t> down the roles of the Online Platform and the roles of the Teacher in the ASW Process.  Please note that, while the teacher maintains much </a:t>
            </a:r>
            <a:r>
              <a:rPr lang="en-US" baseline="0" dirty="0" err="1" smtClean="0"/>
              <a:t>decisionmaking</a:t>
            </a:r>
            <a:r>
              <a:rPr lang="en-US" baseline="0" dirty="0" smtClean="0"/>
              <a:t> power in this system, the online platform performs such tasks as selecting the classes from which the teacher will collect evidence, selecting the students for whom teachers will submit the evidence, and providing the interface through which reviewers rate each </a:t>
            </a:r>
            <a:r>
              <a:rPr lang="en-US" baseline="0" dirty="0" err="1" smtClean="0"/>
              <a:t>Timelapse</a:t>
            </a:r>
            <a:r>
              <a:rPr lang="en-US" baseline="0" dirty="0" smtClean="0"/>
              <a:t> Artifact and evidence collection. </a:t>
            </a:r>
            <a:endParaRPr lang="en-US" dirty="0"/>
          </a:p>
          <a:p>
            <a:endParaRPr lang="en-US" dirty="0" smtClean="0"/>
          </a:p>
          <a:p>
            <a:r>
              <a:rPr lang="en-US" b="1" i="1" dirty="0" smtClean="0"/>
              <a:t>Click</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graphic is from the ASW Overview document, which is posted on the wiki under Important Forms (http://ncasw.ncdpi.wikispaces.net/ImportantForms). </a:t>
            </a:r>
            <a:endParaRPr lang="en-US" dirty="0" smtClean="0"/>
          </a:p>
          <a:p>
            <a:endParaRPr lang="en-US" dirty="0"/>
          </a:p>
        </p:txBody>
      </p:sp>
      <p:sp>
        <p:nvSpPr>
          <p:cNvPr id="4" name="Slide Number Placeholder 3"/>
          <p:cNvSpPr>
            <a:spLocks noGrp="1"/>
          </p:cNvSpPr>
          <p:nvPr>
            <p:ph type="sldNum" sz="quarter" idx="10"/>
          </p:nvPr>
        </p:nvSpPr>
        <p:spPr/>
        <p:txBody>
          <a:bodyPr/>
          <a:lstStyle/>
          <a:p>
            <a:fld id="{B465B116-21D9-403E-B9A1-69015EBF32AD}" type="slidenum">
              <a:rPr lang="en-US" smtClean="0">
                <a:solidFill>
                  <a:prstClr val="black"/>
                </a:solidFill>
                <a:latin typeface="Calibri"/>
              </a:rPr>
              <a:pPr/>
              <a:t>10</a:t>
            </a:fld>
            <a:endParaRPr lang="en-US">
              <a:solidFill>
                <a:prstClr val="black"/>
              </a:solidFill>
              <a:latin typeface="Calibri"/>
            </a:endParaRPr>
          </a:p>
        </p:txBody>
      </p:sp>
    </p:spTree>
    <p:extLst>
      <p:ext uri="{BB962C8B-B14F-4D97-AF65-F5344CB8AC3E}">
        <p14:creationId xmlns:p14="http://schemas.microsoft.com/office/powerpoint/2010/main" val="4165327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focus in on the first step of the ASW Process:  Teachers confirm their schedule</a:t>
            </a:r>
          </a:p>
          <a:p>
            <a:endParaRPr lang="en-US" baseline="0" dirty="0" smtClean="0"/>
          </a:p>
          <a:p>
            <a:r>
              <a:rPr lang="en-US" b="1" i="1" baseline="0" dirty="0" smtClean="0"/>
              <a:t>Click</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graphic is from the ASW Quick Guide document, which is posted on the wiki under Important Forms (http://ncasw.ncdpi.wikispaces.net/ImportantForms). </a:t>
            </a:r>
            <a:endParaRPr lang="en-US" dirty="0" smtClean="0"/>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11</a:t>
            </a:fld>
            <a:endParaRPr lang="en-US"/>
          </a:p>
        </p:txBody>
      </p:sp>
    </p:spTree>
    <p:extLst>
      <p:ext uri="{BB962C8B-B14F-4D97-AF65-F5344CB8AC3E}">
        <p14:creationId xmlns:p14="http://schemas.microsoft.com/office/powerpoint/2010/main" val="320434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will recognize that when you sign in to Power</a:t>
            </a:r>
            <a:r>
              <a:rPr lang="en-US" baseline="0" dirty="0" smtClean="0"/>
              <a:t> Teacher your class schedule comes up.  This is not where you will validate your schedule but at least you’ll know what has been assigned to you. </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12</a:t>
            </a:fld>
            <a:endParaRPr lang="en-US"/>
          </a:p>
        </p:txBody>
      </p:sp>
    </p:spTree>
    <p:extLst>
      <p:ext uri="{BB962C8B-B14F-4D97-AF65-F5344CB8AC3E}">
        <p14:creationId xmlns:p14="http://schemas.microsoft.com/office/powerpoint/2010/main" val="1150993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an example of</a:t>
            </a:r>
            <a:r>
              <a:rPr lang="en-US" baseline="0" dirty="0" smtClean="0"/>
              <a:t> what I see when I sign in as an administrator.  It looks a little different but the applications are the same - On</a:t>
            </a:r>
            <a:r>
              <a:rPr lang="en-US" dirty="0" smtClean="0"/>
              <a:t> the navigation page – Go down to NCEES (bottom left corner – Application)</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13</a:t>
            </a:fld>
            <a:endParaRPr lang="en-US"/>
          </a:p>
        </p:txBody>
      </p:sp>
    </p:spTree>
    <p:extLst>
      <p:ext uri="{BB962C8B-B14F-4D97-AF65-F5344CB8AC3E}">
        <p14:creationId xmlns:p14="http://schemas.microsoft.com/office/powerpoint/2010/main" val="824638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You’ll find Analysis of Student Work Tab &amp;</a:t>
            </a:r>
            <a:r>
              <a:rPr lang="en-US" baseline="0" dirty="0" smtClean="0"/>
              <a:t> the Staff ASW participation tab.</a:t>
            </a:r>
          </a:p>
          <a:p>
            <a:r>
              <a:rPr lang="en-US" baseline="0" dirty="0" smtClean="0"/>
              <a:t>I believe this is where you will gain access to confirming your schedule (see the sample screenshot on the next page.</a:t>
            </a:r>
            <a:endParaRPr lang="en-US" dirty="0" smtClean="0"/>
          </a:p>
        </p:txBody>
      </p:sp>
      <p:sp>
        <p:nvSpPr>
          <p:cNvPr id="4" name="Slide Number Placeholder 3"/>
          <p:cNvSpPr>
            <a:spLocks noGrp="1"/>
          </p:cNvSpPr>
          <p:nvPr>
            <p:ph type="sldNum" sz="quarter" idx="10"/>
          </p:nvPr>
        </p:nvSpPr>
        <p:spPr/>
        <p:txBody>
          <a:bodyPr/>
          <a:lstStyle/>
          <a:p>
            <a:fld id="{E1D57E65-1D00-4776-8491-3A5172BE845B}" type="slidenum">
              <a:rPr lang="en-US" smtClean="0"/>
              <a:pPr/>
              <a:t>14</a:t>
            </a:fld>
            <a:endParaRPr lang="en-US"/>
          </a:p>
        </p:txBody>
      </p:sp>
    </p:spTree>
    <p:extLst>
      <p:ext uri="{BB962C8B-B14F-4D97-AF65-F5344CB8AC3E}">
        <p14:creationId xmlns:p14="http://schemas.microsoft.com/office/powerpoint/2010/main" val="34736561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 beginning</a:t>
            </a:r>
            <a:r>
              <a:rPr lang="en-US" baseline="0" dirty="0" smtClean="0"/>
              <a:t> of the year, teachers will log into the ASW Online Platform and validate their schedule for the year. Note that teachers with block schedules will only validate their schedules for the first semester.  The purpose of this step is to ensure that the online platform selects classes from the teacher’s accurate schedule. </a:t>
            </a:r>
          </a:p>
          <a:p>
            <a:endParaRPr lang="en-US" baseline="0" dirty="0" smtClean="0"/>
          </a:p>
          <a:p>
            <a:r>
              <a:rPr lang="en-US" baseline="0" dirty="0" smtClean="0"/>
              <a:t>It is very important that the correct course codes are being used.  The objectives that teachers select from for the ASW process are tied to the course codes on their schedules.  If a course code is incorrect, or if there are other issues with a teacher’s schedule, the teacher needs to contact the district’s PowerSchool coordinator so that the problem can be fixed.</a:t>
            </a:r>
          </a:p>
          <a:p>
            <a:endParaRPr lang="en-US" baseline="0" dirty="0" smtClean="0"/>
          </a:p>
          <a:p>
            <a:r>
              <a:rPr lang="en-US" baseline="0" dirty="0" smtClean="0"/>
              <a:t>Our Central office PS coordinator has fixed the course codes … if you or your staff are having difficulty – please email Liz</a:t>
            </a:r>
            <a:endParaRPr lang="en-US" baseline="0" dirty="0" smtClean="0"/>
          </a:p>
        </p:txBody>
      </p:sp>
      <p:sp>
        <p:nvSpPr>
          <p:cNvPr id="4" name="Slide Number Placeholder 3"/>
          <p:cNvSpPr>
            <a:spLocks noGrp="1"/>
          </p:cNvSpPr>
          <p:nvPr>
            <p:ph type="sldNum" sz="quarter" idx="10"/>
          </p:nvPr>
        </p:nvSpPr>
        <p:spPr/>
        <p:txBody>
          <a:bodyPr/>
          <a:lstStyle/>
          <a:p>
            <a:fld id="{E1D57E65-1D00-4776-8491-3A5172BE845B}" type="slidenum">
              <a:rPr lang="en-US" smtClean="0"/>
              <a:pPr/>
              <a:t>15</a:t>
            </a:fld>
            <a:endParaRPr lang="en-US"/>
          </a:p>
        </p:txBody>
      </p:sp>
    </p:spTree>
    <p:extLst>
      <p:ext uri="{BB962C8B-B14F-4D97-AF65-F5344CB8AC3E}">
        <p14:creationId xmlns:p14="http://schemas.microsoft.com/office/powerpoint/2010/main" val="2834114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lvl="0" indent="0">
              <a:spcBef>
                <a:spcPts val="0"/>
              </a:spcBef>
              <a:buClr>
                <a:schemeClr val="accent4"/>
              </a:buClr>
              <a:buSzPct val="100000"/>
              <a:buNone/>
            </a:pPr>
            <a:r>
              <a:rPr lang="en-US" sz="1200" dirty="0" smtClean="0">
                <a:solidFill>
                  <a:schemeClr val="tx1"/>
                </a:solidFill>
                <a:latin typeface="Calibri" panose="020F0502020204030204" pitchFamily="34" charset="0"/>
              </a:rPr>
              <a:t>After the teacher</a:t>
            </a:r>
            <a:r>
              <a:rPr lang="en-US" sz="1200" baseline="0" dirty="0" smtClean="0">
                <a:solidFill>
                  <a:schemeClr val="tx1"/>
                </a:solidFill>
                <a:latin typeface="Calibri" panose="020F0502020204030204" pitchFamily="34" charset="0"/>
              </a:rPr>
              <a:t> validates the schedule in the Online Platform, the principal will receive a notification from the online platform.  The principal will need to log into the online platform and confirm that the teacher’s schedule is correct. </a:t>
            </a:r>
            <a:endParaRPr lang="en-US" sz="1200" i="0" u="none" strike="noStrike" cap="none" baseline="0" dirty="0" smtClean="0">
              <a:solidFill>
                <a:schemeClr val="tx1"/>
              </a:solidFill>
              <a:latin typeface="Calibri" panose="020F0502020204030204" pitchFamily="34" charset="0"/>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Beginning in 2014 – 2015,  the online platform will select the classes in which the teacher must collect artifacts.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The</a:t>
            </a:r>
            <a:r>
              <a:rPr lang="en-US" sz="1200" baseline="0" dirty="0" smtClean="0">
                <a:latin typeface="+mn-lt"/>
              </a:rPr>
              <a:t> online platform has been designed to select a representative sample of the teacher’s classes, and the software picks unique classes first.  This means that the online platform will look for different course codes and choose as many of those as possible for the total of five courses.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Here are some high school examples: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If a teacher on a traditional schedule has two sections of French I (1101), two sections of French II (1102), and 1 section each of French III (1103) and French IV (1104), then the online platform would likely select a section of French I, a section of French II, French III, and French IV, and then add either the other section of French I or French II so that the teacher has five classes for the ASW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If a teacher on a block schedule has an AP U.S. History course, an AP World History course, and a local history course during 1</a:t>
            </a:r>
            <a:r>
              <a:rPr lang="en-US" sz="1200" baseline="30000" dirty="0" smtClean="0">
                <a:latin typeface="+mn-lt"/>
              </a:rPr>
              <a:t>st</a:t>
            </a:r>
            <a:r>
              <a:rPr lang="en-US" sz="1200" baseline="0" dirty="0" smtClean="0">
                <a:latin typeface="+mn-lt"/>
              </a:rPr>
              <a:t> semester, and then for 2</a:t>
            </a:r>
            <a:r>
              <a:rPr lang="en-US" sz="1200" baseline="30000" dirty="0" smtClean="0">
                <a:latin typeface="+mn-lt"/>
              </a:rPr>
              <a:t>nd</a:t>
            </a:r>
            <a:r>
              <a:rPr lang="en-US" sz="1200" baseline="0" dirty="0" smtClean="0">
                <a:latin typeface="+mn-lt"/>
              </a:rPr>
              <a:t> semester has an AP U.S. Government &amp; Politics course, an AP Psychology course, and a current events course, then, in the fall, the online platform will select the 2 AP classes from 1</a:t>
            </a:r>
            <a:r>
              <a:rPr lang="en-US" sz="1200" baseline="30000" dirty="0" smtClean="0">
                <a:latin typeface="+mn-lt"/>
              </a:rPr>
              <a:t>st</a:t>
            </a:r>
            <a:r>
              <a:rPr lang="en-US" sz="1200" baseline="0" dirty="0" smtClean="0">
                <a:latin typeface="+mn-lt"/>
              </a:rPr>
              <a:t> semester.  At the beginning of 2</a:t>
            </a:r>
            <a:r>
              <a:rPr lang="en-US" sz="1200" baseline="30000" dirty="0" smtClean="0">
                <a:latin typeface="+mn-lt"/>
              </a:rPr>
              <a:t>nd</a:t>
            </a:r>
            <a:r>
              <a:rPr lang="en-US" sz="1200" baseline="0" dirty="0" smtClean="0">
                <a:latin typeface="+mn-lt"/>
              </a:rPr>
              <a:t> semester, the online platform will select 3 classes to bring the total up to five classes for the year.  For example, the AP U.S. Government &amp; Politics course and the AP Psychology course would be selected, and then one of those courses would be indicated again so that the teacher could choose 3 objectives.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Here are some K-8 examples: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If an elementary physical education teacher has four classes in each grade level, which is 24 classes total, the online platform will select 1 class from each grade level up to five classes.  For example, the online platform could select a class from kindergarten, a class from 1st grade, a class from 2</a:t>
            </a:r>
            <a:r>
              <a:rPr lang="en-US" sz="1200" baseline="30000" dirty="0" smtClean="0">
                <a:latin typeface="+mn-lt"/>
              </a:rPr>
              <a:t>nd</a:t>
            </a:r>
            <a:r>
              <a:rPr lang="en-US" sz="1200" baseline="0" dirty="0" smtClean="0">
                <a:latin typeface="+mn-lt"/>
              </a:rPr>
              <a:t> grade, a class from 3</a:t>
            </a:r>
            <a:r>
              <a:rPr lang="en-US" sz="1200" baseline="30000" dirty="0" smtClean="0">
                <a:latin typeface="+mn-lt"/>
              </a:rPr>
              <a:t>rd</a:t>
            </a:r>
            <a:r>
              <a:rPr lang="en-US" sz="1200" baseline="0" dirty="0" smtClean="0">
                <a:latin typeface="+mn-lt"/>
              </a:rPr>
              <a:t> grade, and a class from 4</a:t>
            </a:r>
            <a:r>
              <a:rPr lang="en-US" sz="1200" baseline="30000" dirty="0" smtClean="0">
                <a:latin typeface="+mn-lt"/>
              </a:rPr>
              <a:t>th</a:t>
            </a:r>
            <a:r>
              <a:rPr lang="en-US" sz="1200" baseline="0" dirty="0" smtClean="0">
                <a:latin typeface="+mn-lt"/>
              </a:rPr>
              <a:t> grade so that the teacher has five classes for the ASW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If a middle school music teacher has a series of 9-week courses on a wheel where each group or section of students has music for 45 minutes per day for 9 weeks or 1 quarter of the school year, then the schedule would list six sections of 6th – 8</a:t>
            </a:r>
            <a:r>
              <a:rPr lang="en-US" sz="1200" baseline="30000" dirty="0" smtClean="0">
                <a:latin typeface="+mn-lt"/>
              </a:rPr>
              <a:t>th</a:t>
            </a:r>
            <a:r>
              <a:rPr lang="en-US" sz="1200" baseline="0" dirty="0" smtClean="0">
                <a:latin typeface="+mn-lt"/>
              </a:rPr>
              <a:t> grade music (5209) each quarter.  At the beginning of the year, online platform would select one section from the 1</a:t>
            </a:r>
            <a:r>
              <a:rPr lang="en-US" sz="1200" baseline="30000" dirty="0" smtClean="0">
                <a:latin typeface="+mn-lt"/>
              </a:rPr>
              <a:t>st</a:t>
            </a:r>
            <a:r>
              <a:rPr lang="en-US" sz="1200" baseline="0" dirty="0" smtClean="0">
                <a:latin typeface="+mn-lt"/>
              </a:rPr>
              <a:t> quarter and one section from the 2</a:t>
            </a:r>
            <a:r>
              <a:rPr lang="en-US" sz="1200" baseline="30000" dirty="0" smtClean="0">
                <a:latin typeface="+mn-lt"/>
              </a:rPr>
              <a:t>nd</a:t>
            </a:r>
            <a:r>
              <a:rPr lang="en-US" sz="1200" baseline="0" dirty="0" smtClean="0">
                <a:latin typeface="+mn-lt"/>
              </a:rPr>
              <a:t> quarter.  In January, the online platform would choose one section from the 3</a:t>
            </a:r>
            <a:r>
              <a:rPr lang="en-US" sz="1200" baseline="30000" dirty="0" smtClean="0">
                <a:latin typeface="+mn-lt"/>
              </a:rPr>
              <a:t>rd</a:t>
            </a:r>
            <a:r>
              <a:rPr lang="en-US" sz="1200" baseline="0" dirty="0" smtClean="0">
                <a:latin typeface="+mn-lt"/>
              </a:rPr>
              <a:t> quarter, one section from the 4</a:t>
            </a:r>
            <a:r>
              <a:rPr lang="en-US" sz="1200" baseline="30000" dirty="0" smtClean="0">
                <a:latin typeface="+mn-lt"/>
              </a:rPr>
              <a:t>th</a:t>
            </a:r>
            <a:r>
              <a:rPr lang="en-US" sz="1200" baseline="0" dirty="0" smtClean="0">
                <a:latin typeface="+mn-lt"/>
              </a:rPr>
              <a:t> quarter, and one additional section from either the 3</a:t>
            </a:r>
            <a:r>
              <a:rPr lang="en-US" sz="1200" baseline="30000" dirty="0" smtClean="0">
                <a:latin typeface="+mn-lt"/>
              </a:rPr>
              <a:t>rd</a:t>
            </a:r>
            <a:r>
              <a:rPr lang="en-US" sz="1200" baseline="0" dirty="0" smtClean="0">
                <a:latin typeface="+mn-lt"/>
              </a:rPr>
              <a:t> quarter or the 4</a:t>
            </a:r>
            <a:r>
              <a:rPr lang="en-US" sz="1200" baseline="30000" dirty="0" smtClean="0">
                <a:latin typeface="+mn-lt"/>
              </a:rPr>
              <a:t>th</a:t>
            </a:r>
            <a:r>
              <a:rPr lang="en-US" sz="1200" baseline="0" dirty="0" smtClean="0">
                <a:latin typeface="+mn-lt"/>
              </a:rPr>
              <a:t> quarter, so that there is a total of three for 2</a:t>
            </a:r>
            <a:r>
              <a:rPr lang="en-US" sz="1200" baseline="30000" dirty="0" smtClean="0">
                <a:latin typeface="+mn-lt"/>
              </a:rPr>
              <a:t>nd</a:t>
            </a:r>
            <a:r>
              <a:rPr lang="en-US" sz="1200" baseline="0" dirty="0" smtClean="0">
                <a:latin typeface="+mn-lt"/>
              </a:rPr>
              <a:t> semester and a total of five classes for the school year.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There are a wide variety of schedules, so the online platform needs to be able to access an accurate schedule for each teacher.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mn-lt"/>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lvl="0" defTabSz="914400"/>
            <a:r>
              <a:rPr lang="en-US" sz="1200" dirty="0" smtClean="0">
                <a:solidFill>
                  <a:srgbClr val="63554C"/>
                </a:solidFill>
                <a:latin typeface="+mn-lt"/>
              </a:rPr>
              <a:t>Using the Strands and Standards guidance charts, teachers will choose 5 objectives</a:t>
            </a:r>
            <a:r>
              <a:rPr lang="en-US" sz="1200" baseline="0" dirty="0" smtClean="0">
                <a:solidFill>
                  <a:srgbClr val="63554C"/>
                </a:solidFill>
                <a:latin typeface="+mn-lt"/>
              </a:rPr>
              <a:t> which is one for each class or section that the online platform selected for the ASW process.  Teachers with fewer than five classes will choose multiple objectives from the same class.</a:t>
            </a:r>
            <a:endParaRPr lang="en-US" sz="1200" dirty="0" smtClean="0">
              <a:solidFill>
                <a:srgbClr val="63554C"/>
              </a:solidFill>
              <a:latin typeface="+mn-lt"/>
            </a:endParaRPr>
          </a:p>
          <a:p>
            <a:pPr lvl="0" defTabSz="914400"/>
            <a:endParaRPr lang="en-US" sz="1200" dirty="0" smtClean="0">
              <a:solidFill>
                <a:srgbClr val="63554C"/>
              </a:solidFill>
              <a:latin typeface="+mn-lt"/>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lvl="0" indent="0">
              <a:spcBef>
                <a:spcPts val="0"/>
              </a:spcBef>
              <a:buClr>
                <a:schemeClr val="accent4"/>
              </a:buClr>
              <a:buSzPct val="100000"/>
              <a:buNone/>
            </a:pPr>
            <a:r>
              <a:rPr lang="en-US" sz="1200" dirty="0" smtClean="0">
                <a:latin typeface="Arial" panose="020B0604020202020204" pitchFamily="34" charset="0"/>
                <a:cs typeface="Arial" panose="020B0604020202020204" pitchFamily="34" charset="0"/>
              </a:rPr>
              <a:t>Principal meets with the teacher to confirm that the 5 objectives chosen use the parameters in the Strands &amp; Standards Guidance Chart</a:t>
            </a:r>
          </a:p>
          <a:p>
            <a:pPr marL="0" lvl="0" indent="0">
              <a:spcBef>
                <a:spcPts val="0"/>
              </a:spcBef>
              <a:buClr>
                <a:schemeClr val="accent4"/>
              </a:buClr>
              <a:buSzPct val="100000"/>
              <a:buNone/>
            </a:pPr>
            <a:endParaRPr lang="en-US" sz="1200" dirty="0" smtClean="0">
              <a:latin typeface="Arial" panose="020B0604020202020204" pitchFamily="34" charset="0"/>
              <a:cs typeface="Arial" panose="020B0604020202020204" pitchFamily="34" charset="0"/>
            </a:endParaRPr>
          </a:p>
          <a:p>
            <a:pPr marL="0" lvl="0" indent="0">
              <a:spcBef>
                <a:spcPts val="0"/>
              </a:spcBef>
              <a:buClr>
                <a:schemeClr val="accent4"/>
              </a:buClr>
              <a:buSzPct val="100000"/>
              <a:buNone/>
            </a:pPr>
            <a:r>
              <a:rPr lang="en-US" sz="1200" dirty="0" smtClean="0">
                <a:latin typeface="Arial" panose="020B0604020202020204" pitchFamily="34" charset="0"/>
                <a:cs typeface="Arial" panose="020B0604020202020204" pitchFamily="34" charset="0"/>
              </a:rPr>
              <a:t>Some examples of meetings</a:t>
            </a:r>
            <a:r>
              <a:rPr lang="en-US" sz="1200" baseline="0" dirty="0" smtClean="0">
                <a:latin typeface="Arial" panose="020B0604020202020204" pitchFamily="34" charset="0"/>
                <a:cs typeface="Arial" panose="020B0604020202020204" pitchFamily="34" charset="0"/>
              </a:rPr>
              <a:t> are </a:t>
            </a:r>
            <a:r>
              <a:rPr lang="en-US" sz="1200" dirty="0" smtClean="0">
                <a:latin typeface="Arial" panose="020B0604020202020204" pitchFamily="34" charset="0"/>
                <a:cs typeface="Arial" panose="020B0604020202020204" pitchFamily="34" charset="0"/>
              </a:rPr>
              <a:t>PDPs</a:t>
            </a:r>
            <a:r>
              <a:rPr lang="en-US" sz="1200" baseline="0" dirty="0" smtClean="0">
                <a:latin typeface="Arial" panose="020B0604020202020204" pitchFamily="34" charset="0"/>
                <a:cs typeface="Arial" panose="020B0604020202020204" pitchFamily="34" charset="0"/>
              </a:rPr>
              <a:t> or </a:t>
            </a:r>
            <a:r>
              <a:rPr lang="en-US" sz="1200" dirty="0" smtClean="0">
                <a:latin typeface="Arial" panose="020B0604020202020204" pitchFamily="34" charset="0"/>
                <a:cs typeface="Arial" panose="020B0604020202020204" pitchFamily="34" charset="0"/>
              </a:rPr>
              <a:t>teacher meetings of</a:t>
            </a:r>
            <a:r>
              <a:rPr lang="en-US" sz="1200" baseline="0" dirty="0" smtClean="0">
                <a:latin typeface="Arial" panose="020B0604020202020204" pitchFamily="34" charset="0"/>
                <a:cs typeface="Arial" panose="020B0604020202020204" pitchFamily="34" charset="0"/>
              </a:rPr>
              <a:t> any kind, </a:t>
            </a:r>
            <a:r>
              <a:rPr lang="en-US" sz="1200" dirty="0" smtClean="0">
                <a:latin typeface="Arial" panose="020B0604020202020204" pitchFamily="34" charset="0"/>
                <a:cs typeface="Arial" panose="020B0604020202020204" pitchFamily="34" charset="0"/>
              </a:rPr>
              <a:t>formal or informal.</a:t>
            </a:r>
            <a:r>
              <a:rPr lang="en-US" sz="1200" baseline="0" dirty="0" smtClean="0">
                <a:latin typeface="Arial" panose="020B0604020202020204" pitchFamily="34" charset="0"/>
                <a:cs typeface="Arial" panose="020B0604020202020204" pitchFamily="34" charset="0"/>
              </a:rPr>
              <a:t>  The goal is for the ASW process to integrate smoothly into existing work on the annual evaluation process.</a:t>
            </a:r>
            <a:endParaRPr lang="en-US" sz="1200" i="0" u="none" strike="noStrike" cap="none" baseline="0" dirty="0" smtClean="0">
              <a:latin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D57E65-1D00-4776-8491-3A5172BE845B}" type="slidenum">
              <a:rPr lang="en-US" smtClean="0"/>
              <a:pPr/>
              <a:t>2</a:t>
            </a:fld>
            <a:endParaRPr lang="en-US"/>
          </a:p>
        </p:txBody>
      </p:sp>
    </p:spTree>
    <p:extLst>
      <p:ext uri="{BB962C8B-B14F-4D97-AF65-F5344CB8AC3E}">
        <p14:creationId xmlns:p14="http://schemas.microsoft.com/office/powerpoint/2010/main" val="1719186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pPr lvl="0">
              <a:spcAft>
                <a:spcPts val="600"/>
              </a:spcAft>
            </a:pPr>
            <a:r>
              <a:rPr lang="en-US" sz="1400" dirty="0" smtClean="0">
                <a:solidFill>
                  <a:srgbClr val="63554C"/>
                </a:solidFill>
                <a:latin typeface="Calibri" panose="020F0502020204030204" pitchFamily="34" charset="0"/>
              </a:rPr>
              <a:t>There are several</a:t>
            </a:r>
            <a:r>
              <a:rPr lang="en-US" sz="1400" baseline="0" dirty="0" smtClean="0">
                <a:solidFill>
                  <a:srgbClr val="63554C"/>
                </a:solidFill>
                <a:latin typeface="Calibri" panose="020F0502020204030204" pitchFamily="34" charset="0"/>
              </a:rPr>
              <a:t> i</a:t>
            </a:r>
            <a:r>
              <a:rPr lang="en-US" sz="1400" dirty="0" smtClean="0">
                <a:solidFill>
                  <a:srgbClr val="63554C"/>
                </a:solidFill>
                <a:latin typeface="Calibri" panose="020F0502020204030204" pitchFamily="34" charset="0"/>
              </a:rPr>
              <a:t>tems needed to compile a </a:t>
            </a:r>
            <a:r>
              <a:rPr lang="en-US" sz="1400" dirty="0" err="1" smtClean="0">
                <a:solidFill>
                  <a:srgbClr val="63554C"/>
                </a:solidFill>
                <a:latin typeface="Calibri" panose="020F0502020204030204" pitchFamily="34" charset="0"/>
              </a:rPr>
              <a:t>Timelapse</a:t>
            </a:r>
            <a:r>
              <a:rPr lang="en-US" sz="1400" dirty="0" smtClean="0">
                <a:solidFill>
                  <a:srgbClr val="63554C"/>
                </a:solidFill>
                <a:latin typeface="Calibri" panose="020F0502020204030204" pitchFamily="34" charset="0"/>
              </a:rPr>
              <a:t> Artifact:</a:t>
            </a:r>
          </a:p>
          <a:p>
            <a:pPr marL="457200" lvl="0" indent="-457200">
              <a:spcAft>
                <a:spcPts val="600"/>
              </a:spcAft>
              <a:buFont typeface="Arial" panose="020B0604020202020204" pitchFamily="34" charset="0"/>
              <a:buChar char="•"/>
            </a:pPr>
            <a:r>
              <a:rPr lang="en-US" sz="1200" dirty="0" smtClean="0">
                <a:solidFill>
                  <a:srgbClr val="63554C"/>
                </a:solidFill>
                <a:latin typeface="Calibri" panose="020F0502020204030204" pitchFamily="34" charset="0"/>
              </a:rPr>
              <a:t>A specific objective to measure over 2 distinct points in time;</a:t>
            </a:r>
            <a:r>
              <a:rPr lang="en-US" sz="1200" baseline="0" dirty="0" smtClean="0">
                <a:solidFill>
                  <a:srgbClr val="63554C"/>
                </a:solidFill>
                <a:latin typeface="Calibri" panose="020F0502020204030204" pitchFamily="34" charset="0"/>
              </a:rPr>
              <a:t> </a:t>
            </a:r>
            <a:r>
              <a:rPr lang="en-US" sz="1200" b="1" i="1" baseline="0" dirty="0" smtClean="0">
                <a:solidFill>
                  <a:srgbClr val="63554C"/>
                </a:solidFill>
                <a:latin typeface="Calibri" panose="020F0502020204030204" pitchFamily="34" charset="0"/>
              </a:rPr>
              <a:t>Click</a:t>
            </a:r>
          </a:p>
          <a:p>
            <a:pPr marL="457200" marR="0" lvl="0" indent="-4572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200" baseline="0" dirty="0" smtClean="0">
                <a:solidFill>
                  <a:srgbClr val="63554C"/>
                </a:solidFill>
                <a:latin typeface="Calibri" panose="020F0502020204030204" pitchFamily="34" charset="0"/>
              </a:rPr>
              <a:t>The selected TA option, either individual student or whole class; </a:t>
            </a:r>
            <a:r>
              <a:rPr lang="en-US" sz="1200" b="1" i="1" baseline="0" dirty="0" smtClean="0">
                <a:solidFill>
                  <a:srgbClr val="63554C"/>
                </a:solidFill>
                <a:latin typeface="Calibri" panose="020F0502020204030204" pitchFamily="34" charset="0"/>
              </a:rPr>
              <a:t>Click</a:t>
            </a:r>
            <a:endParaRPr lang="en-US" sz="1200" dirty="0" smtClean="0">
              <a:solidFill>
                <a:srgbClr val="63554C"/>
              </a:solidFill>
              <a:latin typeface="Calibri" panose="020F0502020204030204" pitchFamily="34" charset="0"/>
            </a:endParaRPr>
          </a:p>
          <a:p>
            <a:pPr marL="457200" marR="0" lvl="0" indent="-4572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200" dirty="0" smtClean="0">
                <a:solidFill>
                  <a:srgbClr val="63554C"/>
                </a:solidFill>
                <a:latin typeface="Calibri" panose="020F0502020204030204" pitchFamily="34" charset="0"/>
              </a:rPr>
              <a:t>A method or tool for collecting;  </a:t>
            </a:r>
            <a:r>
              <a:rPr lang="en-US" sz="1200" b="1" i="1" baseline="0" dirty="0" smtClean="0">
                <a:solidFill>
                  <a:srgbClr val="63554C"/>
                </a:solidFill>
                <a:latin typeface="Calibri" panose="020F0502020204030204" pitchFamily="34" charset="0"/>
              </a:rPr>
              <a:t>Click</a:t>
            </a:r>
            <a:endParaRPr lang="en-US" sz="1200" dirty="0" smtClean="0">
              <a:solidFill>
                <a:srgbClr val="63554C"/>
              </a:solidFill>
              <a:latin typeface="Calibri" panose="020F0502020204030204" pitchFamily="34" charset="0"/>
            </a:endParaRPr>
          </a:p>
          <a:p>
            <a:pPr marL="457200" lvl="0" indent="-457200">
              <a:spcAft>
                <a:spcPts val="600"/>
              </a:spcAft>
              <a:buFont typeface="Arial" panose="020B0604020202020204" pitchFamily="34" charset="0"/>
              <a:buChar char="•"/>
            </a:pPr>
            <a:r>
              <a:rPr lang="en-US" sz="1200" dirty="0" smtClean="0">
                <a:solidFill>
                  <a:srgbClr val="63554C"/>
                </a:solidFill>
                <a:latin typeface="Calibri" panose="020F0502020204030204" pitchFamily="34" charset="0"/>
              </a:rPr>
              <a:t>2 work samples;</a:t>
            </a:r>
            <a:r>
              <a:rPr lang="en-US" sz="1200" baseline="0" dirty="0" smtClean="0">
                <a:solidFill>
                  <a:srgbClr val="63554C"/>
                </a:solidFill>
                <a:latin typeface="Calibri" panose="020F0502020204030204" pitchFamily="34" charset="0"/>
              </a:rPr>
              <a:t> and </a:t>
            </a:r>
          </a:p>
          <a:p>
            <a:pPr marL="457200" lvl="0" indent="-457200">
              <a:spcAft>
                <a:spcPts val="600"/>
              </a:spcAft>
              <a:buFont typeface="Arial" panose="020B0604020202020204" pitchFamily="34" charset="0"/>
              <a:buChar char="•"/>
            </a:pPr>
            <a:r>
              <a:rPr lang="en-US" sz="1200" baseline="0" dirty="0" smtClean="0">
                <a:solidFill>
                  <a:srgbClr val="63554C"/>
                </a:solidFill>
                <a:latin typeface="Calibri" panose="020F0502020204030204" pitchFamily="34" charset="0"/>
              </a:rPr>
              <a:t>Context.</a:t>
            </a:r>
            <a:endParaRPr lang="en-US" sz="1200" dirty="0" smtClean="0">
              <a:solidFill>
                <a:srgbClr val="63554C"/>
              </a:solidFill>
              <a:latin typeface="Calibri" panose="020F0502020204030204" pitchFamily="34" charset="0"/>
            </a:endParaRPr>
          </a:p>
          <a:p>
            <a:pPr marL="0" lvl="0" indent="0">
              <a:spcAft>
                <a:spcPts val="1200"/>
              </a:spcAft>
              <a:buFont typeface="Arial" panose="020B0604020202020204" pitchFamily="34" charset="0"/>
              <a:buNone/>
            </a:pPr>
            <a:endParaRPr lang="en-US" sz="1200" dirty="0" smtClean="0">
              <a:solidFill>
                <a:srgbClr val="63554C"/>
              </a:solidFill>
              <a:latin typeface="Calibri" panose="020F0502020204030204" pitchFamily="34" charset="0"/>
            </a:endParaRPr>
          </a:p>
          <a:p>
            <a:pPr marL="0" lvl="0" indent="0">
              <a:spcAft>
                <a:spcPts val="1200"/>
              </a:spcAft>
              <a:buFont typeface="Arial" panose="020B0604020202020204" pitchFamily="34" charset="0"/>
              <a:buNone/>
            </a:pPr>
            <a:r>
              <a:rPr lang="en-US" sz="1200" dirty="0" smtClean="0">
                <a:solidFill>
                  <a:srgbClr val="63554C"/>
                </a:solidFill>
                <a:latin typeface="Calibri" panose="020F0502020204030204" pitchFamily="34" charset="0"/>
              </a:rPr>
              <a:t>Teachers may choose their type</a:t>
            </a:r>
            <a:r>
              <a:rPr lang="en-US" sz="1200" baseline="0" dirty="0" smtClean="0">
                <a:solidFill>
                  <a:srgbClr val="63554C"/>
                </a:solidFill>
                <a:latin typeface="Calibri" panose="020F0502020204030204" pitchFamily="34" charset="0"/>
              </a:rPr>
              <a:t> of student grouping for each </a:t>
            </a:r>
            <a:r>
              <a:rPr lang="en-US" sz="1200" baseline="0" dirty="0" err="1" smtClean="0">
                <a:solidFill>
                  <a:srgbClr val="63554C"/>
                </a:solidFill>
                <a:latin typeface="Calibri" panose="020F0502020204030204" pitchFamily="34" charset="0"/>
              </a:rPr>
              <a:t>Timelapse</a:t>
            </a:r>
            <a:r>
              <a:rPr lang="en-US" sz="1200" baseline="0" dirty="0" smtClean="0">
                <a:solidFill>
                  <a:srgbClr val="63554C"/>
                </a:solidFill>
                <a:latin typeface="Calibri" panose="020F0502020204030204" pitchFamily="34" charset="0"/>
              </a:rPr>
              <a:t> Artifact in their Evidence Collection. Student or Whole Class Work Samples, which are evidences, can be any kind of </a:t>
            </a:r>
            <a:r>
              <a:rPr lang="en-US" sz="1200" baseline="0" dirty="0" err="1" smtClean="0">
                <a:solidFill>
                  <a:srgbClr val="63554C"/>
                </a:solidFill>
                <a:latin typeface="Calibri" panose="020F0502020204030204" pitchFamily="34" charset="0"/>
              </a:rPr>
              <a:t>uploadable</a:t>
            </a:r>
            <a:r>
              <a:rPr lang="en-US" sz="1200" baseline="0" dirty="0" smtClean="0">
                <a:solidFill>
                  <a:srgbClr val="63554C"/>
                </a:solidFill>
                <a:latin typeface="Calibri" panose="020F0502020204030204" pitchFamily="34" charset="0"/>
              </a:rPr>
              <a:t> file or files, as specified with parameters for the online platform, that convey meaningful and authentic student learning in the classroom.</a:t>
            </a:r>
          </a:p>
          <a:p>
            <a:pPr marL="0" lvl="0" indent="0">
              <a:spcAft>
                <a:spcPts val="1200"/>
              </a:spcAft>
              <a:buFont typeface="Arial" panose="020B0604020202020204" pitchFamily="34" charset="0"/>
              <a:buNone/>
            </a:pPr>
            <a:endParaRPr lang="en-US" sz="1200" baseline="0" dirty="0" smtClean="0">
              <a:solidFill>
                <a:srgbClr val="63554C"/>
              </a:solidFill>
              <a:latin typeface="Calibri" panose="020F0502020204030204" pitchFamily="34" charset="0"/>
            </a:endParaRPr>
          </a:p>
          <a:p>
            <a:pPr marL="0" lvl="0" indent="0">
              <a:spcAft>
                <a:spcPts val="1200"/>
              </a:spcAft>
              <a:buFont typeface="Arial" panose="020B0604020202020204" pitchFamily="34" charset="0"/>
              <a:buNone/>
            </a:pPr>
            <a:r>
              <a:rPr lang="en-US" sz="1200" baseline="0" dirty="0" smtClean="0">
                <a:solidFill>
                  <a:srgbClr val="63554C"/>
                </a:solidFill>
                <a:latin typeface="Calibri" panose="020F0502020204030204" pitchFamily="34" charset="0"/>
              </a:rPr>
              <a:t>The two evidences that encompass a </a:t>
            </a:r>
            <a:r>
              <a:rPr lang="en-US" sz="1200" baseline="0" dirty="0" err="1" smtClean="0">
                <a:solidFill>
                  <a:srgbClr val="63554C"/>
                </a:solidFill>
                <a:latin typeface="Calibri" panose="020F0502020204030204" pitchFamily="34" charset="0"/>
              </a:rPr>
              <a:t>Timelapse</a:t>
            </a:r>
            <a:r>
              <a:rPr lang="en-US" sz="1200" baseline="0" dirty="0" smtClean="0">
                <a:solidFill>
                  <a:srgbClr val="63554C"/>
                </a:solidFill>
                <a:latin typeface="Calibri" panose="020F0502020204030204" pitchFamily="34" charset="0"/>
              </a:rPr>
              <a:t> Artifact should demonstrate growth from the same student or group in relationship to the identified objective.</a:t>
            </a:r>
          </a:p>
          <a:p>
            <a:pPr marL="0" lvl="0" indent="0">
              <a:spcAft>
                <a:spcPts val="1200"/>
              </a:spcAft>
              <a:buFont typeface="Arial" panose="020B0604020202020204" pitchFamily="34" charset="0"/>
              <a:buNone/>
            </a:pPr>
            <a:endParaRPr lang="en-US" sz="1200" baseline="0" dirty="0" smtClean="0">
              <a:solidFill>
                <a:srgbClr val="63554C"/>
              </a:solidFill>
              <a:latin typeface="Calibri" panose="020F0502020204030204" pitchFamily="34" charset="0"/>
            </a:endParaRPr>
          </a:p>
          <a:p>
            <a:pPr marL="0" lvl="0" indent="0">
              <a:spcAft>
                <a:spcPts val="1200"/>
              </a:spcAft>
              <a:buFont typeface="Arial" panose="020B0604020202020204" pitchFamily="34" charset="0"/>
              <a:buNone/>
            </a:pPr>
            <a:r>
              <a:rPr lang="en-US" sz="1200" baseline="0" dirty="0" smtClean="0">
                <a:solidFill>
                  <a:srgbClr val="63554C"/>
                </a:solidFill>
                <a:latin typeface="Calibri" panose="020F0502020204030204" pitchFamily="34" charset="0"/>
              </a:rPr>
              <a:t>If needed, supporting document(s) may be linked to the narrative (For example, dance notation, sheet music, clips of audio or video prompts, readings, scoring rubrics, event programs, excerpts of published works, play diagram,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Later in the ASW process when it is time to upload Timelapse Artifacts, teachers will respond to 3 questions related to the teaching context and the work samples.  This will not happen until the end of the semester or the end of the year.</a:t>
            </a: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endParaRPr lang="en-US" sz="1600" dirty="0" smtClean="0">
              <a:solidFill>
                <a:srgbClr val="63554C"/>
              </a:solidFill>
              <a:latin typeface="Calibri" panose="020F0502020204030204" pitchFamily="34" charset="0"/>
            </a:endParaRPr>
          </a:p>
          <a:p>
            <a:r>
              <a:rPr lang="en-US" sz="1600" dirty="0" smtClean="0">
                <a:solidFill>
                  <a:srgbClr val="63554C"/>
                </a:solidFill>
                <a:latin typeface="Calibri" panose="020F0502020204030204" pitchFamily="34" charset="0"/>
              </a:rPr>
              <a:t>There are two options for each </a:t>
            </a:r>
            <a:r>
              <a:rPr lang="en-US" sz="1600" dirty="0" err="1" smtClean="0">
                <a:solidFill>
                  <a:srgbClr val="63554C"/>
                </a:solidFill>
                <a:latin typeface="Calibri" panose="020F0502020204030204" pitchFamily="34" charset="0"/>
              </a:rPr>
              <a:t>Timelapse</a:t>
            </a:r>
            <a:r>
              <a:rPr lang="en-US" sz="1600" dirty="0" smtClean="0">
                <a:solidFill>
                  <a:srgbClr val="63554C"/>
                </a:solidFill>
                <a:latin typeface="Calibri" panose="020F0502020204030204" pitchFamily="34" charset="0"/>
              </a:rPr>
              <a:t> Artifact.  Option 1 involves a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eacher collecting and keeping 2 work samples:</a:t>
            </a:r>
          </a:p>
          <a:p>
            <a:pPr marL="457200" indent="-457200">
              <a:buFont typeface="Arial" panose="020B0604020202020204" pitchFamily="34" charset="0"/>
              <a:buChar char="•"/>
            </a:pPr>
            <a:r>
              <a:rPr lang="en-US" sz="1200" dirty="0" smtClean="0">
                <a:solidFill>
                  <a:srgbClr val="63554C"/>
                </a:solidFill>
                <a:latin typeface="Calibri" panose="020F0502020204030204" pitchFamily="34" charset="0"/>
              </a:rPr>
              <a:t>for </a:t>
            </a:r>
            <a:r>
              <a:rPr lang="en-US" sz="1200" u="sng" dirty="0" smtClean="0">
                <a:solidFill>
                  <a:srgbClr val="63554C"/>
                </a:solidFill>
                <a:latin typeface="Calibri" panose="020F0502020204030204" pitchFamily="34" charset="0"/>
              </a:rPr>
              <a:t>each</a:t>
            </a:r>
            <a:r>
              <a:rPr lang="en-US" sz="1200" dirty="0" smtClean="0">
                <a:solidFill>
                  <a:srgbClr val="63554C"/>
                </a:solidFill>
                <a:latin typeface="Calibri" panose="020F0502020204030204" pitchFamily="34" charset="0"/>
              </a:rPr>
              <a:t> class member, </a:t>
            </a:r>
          </a:p>
          <a:p>
            <a:pPr marL="457200" indent="-457200">
              <a:buFont typeface="Arial" panose="020B0604020202020204" pitchFamily="34" charset="0"/>
              <a:buChar char="•"/>
            </a:pPr>
            <a:r>
              <a:rPr lang="en-US" sz="1200" dirty="0" smtClean="0">
                <a:solidFill>
                  <a:srgbClr val="63554C"/>
                </a:solidFill>
                <a:latin typeface="Calibri" panose="020F0502020204030204" pitchFamily="34" charset="0"/>
              </a:rPr>
              <a:t>for the objective,</a:t>
            </a:r>
            <a:r>
              <a:rPr lang="en-US" sz="1200" baseline="0" dirty="0" smtClean="0">
                <a:solidFill>
                  <a:srgbClr val="63554C"/>
                </a:solidFill>
                <a:latin typeface="Calibri" panose="020F0502020204030204" pitchFamily="34" charset="0"/>
              </a:rPr>
              <a:t> </a:t>
            </a:r>
            <a:endParaRPr lang="en-US" sz="1200" dirty="0" smtClean="0">
              <a:solidFill>
                <a:srgbClr val="63554C"/>
              </a:solidFill>
              <a:latin typeface="Calibri" panose="020F0502020204030204" pitchFamily="34" charset="0"/>
            </a:endParaRPr>
          </a:p>
          <a:p>
            <a:pPr marL="457200" indent="-457200">
              <a:buFont typeface="Arial" panose="020B0604020202020204" pitchFamily="34" charset="0"/>
              <a:buChar char="•"/>
            </a:pPr>
            <a:r>
              <a:rPr lang="en-US" sz="1200" dirty="0" smtClean="0">
                <a:solidFill>
                  <a:srgbClr val="63554C"/>
                </a:solidFill>
                <a:latin typeface="Calibri" panose="020F0502020204030204" pitchFamily="34" charset="0"/>
              </a:rPr>
              <a:t>at 2 separate points in time.</a:t>
            </a:r>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endParaRPr lang="en-US" sz="1200" dirty="0" smtClean="0">
              <a:solidFill>
                <a:srgbClr val="63554C"/>
              </a:solidFill>
              <a:latin typeface="+mn-lt"/>
            </a:endParaRPr>
          </a:p>
          <a:p>
            <a:r>
              <a:rPr lang="en-US" sz="1200" dirty="0" smtClean="0">
                <a:solidFill>
                  <a:srgbClr val="63554C"/>
                </a:solidFill>
                <a:latin typeface="+mn-lt"/>
              </a:rPr>
              <a:t>Option 2 involves a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eacher collecting and keeping 2 work samples that represent the entire class:</a:t>
            </a:r>
          </a:p>
          <a:p>
            <a:pPr marL="457200" indent="-457200">
              <a:buFont typeface="Arial" panose="020B0604020202020204" pitchFamily="34" charset="0"/>
              <a:buChar char="•"/>
            </a:pPr>
            <a:r>
              <a:rPr lang="en-US" sz="1200" dirty="0" smtClean="0">
                <a:solidFill>
                  <a:srgbClr val="63554C"/>
                </a:solidFill>
                <a:latin typeface="+mn-lt"/>
              </a:rPr>
              <a:t>for the specific objective,</a:t>
            </a:r>
            <a:r>
              <a:rPr lang="en-US" sz="1200" baseline="0" dirty="0" smtClean="0">
                <a:solidFill>
                  <a:srgbClr val="63554C"/>
                </a:solidFill>
                <a:latin typeface="+mn-lt"/>
              </a:rPr>
              <a:t> </a:t>
            </a:r>
            <a:endParaRPr lang="en-US" sz="1200" dirty="0" smtClean="0">
              <a:solidFill>
                <a:srgbClr val="63554C"/>
              </a:solidFill>
              <a:latin typeface="+mn-lt"/>
            </a:endParaRPr>
          </a:p>
          <a:p>
            <a:pPr marL="457200" indent="-457200">
              <a:buFont typeface="Arial" panose="020B0604020202020204" pitchFamily="34" charset="0"/>
              <a:buChar char="•"/>
            </a:pPr>
            <a:r>
              <a:rPr lang="en-US" sz="1200" dirty="0" smtClean="0">
                <a:solidFill>
                  <a:srgbClr val="63554C"/>
                </a:solidFill>
                <a:latin typeface="+mn-lt"/>
              </a:rPr>
              <a:t>at 2 separate points in time.</a:t>
            </a: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baseline="0" dirty="0" smtClean="0">
                <a:latin typeface="+mn-lt"/>
              </a:rPr>
              <a:t>Teachers can collect evidence of student work using a variety of different measurement methods.  For example, paper and pencil, photographs, video clips, audio clips, screen shots, PDFs, etc.  Each file that a teacher uploads can be up to 10 megabytes in size.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1" u="sng"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sng" baseline="0" dirty="0" smtClean="0">
                <a:latin typeface="+mn-lt"/>
              </a:rPr>
              <a:t>Click</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have time throughout</a:t>
            </a:r>
            <a:r>
              <a:rPr lang="en-US" baseline="0" dirty="0" smtClean="0"/>
              <a:t> the </a:t>
            </a:r>
            <a:r>
              <a:rPr lang="en-US" dirty="0" smtClean="0"/>
              <a:t>semester</a:t>
            </a:r>
            <a:r>
              <a:rPr lang="en-US" baseline="0" dirty="0" smtClean="0"/>
              <a:t> or year to collect student work samples AFTER decisions are made on objectives, sample types, and collection methods, but BEFORE the online platform selects students for Individual Student Work Samples and the teacher upload of Timelapse Artifacts.</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6725043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When</a:t>
            </a:r>
            <a:r>
              <a:rPr lang="en-US" baseline="0" dirty="0" smtClean="0"/>
              <a:t> it is time to upload Timelapse Artifacts that are Individual Student Work Samples,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eachers will receive a random sample of students for whom they must upload Timelapse Artifacts to the online platform.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online platform will randomly identify or select 3 students for each objective chosen by the teacher. </a:t>
            </a:r>
            <a:r>
              <a:rPr lang="en-US" sz="1200" dirty="0" smtClean="0">
                <a:solidFill>
                  <a:srgbClr val="63554C"/>
                </a:solidFill>
                <a:latin typeface="Calibri" panose="020F0502020204030204" pitchFamily="34" charset="0"/>
              </a:rPr>
              <a:t>The TA will be compiled using the Student Work Samples from these selected students.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a work sample</a:t>
            </a:r>
            <a:r>
              <a:rPr lang="en-US" sz="1200" kern="1200" baseline="0" dirty="0" smtClean="0">
                <a:solidFill>
                  <a:schemeClr val="tx1"/>
                </a:solidFill>
                <a:effectLst/>
                <a:latin typeface="+mn-lt"/>
                <a:ea typeface="+mn-ea"/>
                <a:cs typeface="+mn-cs"/>
              </a:rPr>
              <a:t> from a selected student is unavailable</a:t>
            </a:r>
            <a:r>
              <a:rPr lang="en-US" sz="1200" kern="1200" dirty="0" smtClean="0">
                <a:solidFill>
                  <a:schemeClr val="tx1"/>
                </a:solidFill>
                <a:effectLst/>
                <a:latin typeface="+mn-lt"/>
                <a:ea typeface="+mn-ea"/>
                <a:cs typeface="+mn-cs"/>
              </a:rPr>
              <a:t>, the teacher may request that the online platform identify a new student to replace that</a:t>
            </a:r>
            <a:r>
              <a:rPr lang="en-US" sz="1200" kern="1200" baseline="0" dirty="0" smtClean="0">
                <a:solidFill>
                  <a:schemeClr val="tx1"/>
                </a:solidFill>
                <a:effectLst/>
                <a:latin typeface="+mn-lt"/>
                <a:ea typeface="+mn-ea"/>
                <a:cs typeface="+mn-cs"/>
              </a:rPr>
              <a:t> one.  This may occur if a student was not present for instruction at either the first or the second point in time.  Or, if the evidence includes the student’s face and a release form could not be obtained, the teacher may request a reshuffle.</a:t>
            </a:r>
            <a:r>
              <a:rPr lang="en-US" sz="1200" kern="1200" baseline="0" dirty="0" smtClean="0">
                <a:solidFill>
                  <a:srgbClr val="63554C"/>
                </a:solidFill>
                <a:effectLst/>
                <a:latin typeface="Calibri" panose="020F0502020204030204" pitchFamily="34" charset="0"/>
                <a:ea typeface="+mn-ea"/>
                <a:cs typeface="+mn-cs"/>
              </a:rPr>
              <a:t>  </a:t>
            </a:r>
            <a:r>
              <a:rPr lang="en-US" sz="1200" dirty="0" smtClean="0">
                <a:solidFill>
                  <a:srgbClr val="63554C"/>
                </a:solidFill>
                <a:latin typeface="Calibri" panose="020F0502020204030204" pitchFamily="34" charset="0"/>
              </a:rPr>
              <a:t>Then,</a:t>
            </a:r>
            <a:r>
              <a:rPr lang="en-US" sz="1200" baseline="0" dirty="0" smtClean="0">
                <a:solidFill>
                  <a:srgbClr val="63554C"/>
                </a:solidFill>
                <a:latin typeface="Calibri" panose="020F0502020204030204" pitchFamily="34" charset="0"/>
              </a:rPr>
              <a:t> </a:t>
            </a:r>
            <a:r>
              <a:rPr lang="en-US" sz="1200" dirty="0" smtClean="0">
                <a:solidFill>
                  <a:srgbClr val="63554C"/>
                </a:solidFill>
                <a:latin typeface="Calibri" panose="020F0502020204030204" pitchFamily="34" charset="0"/>
              </a:rPr>
              <a:t>the missing student will be reshuffled</a:t>
            </a:r>
            <a:r>
              <a:rPr lang="en-US" sz="1200" baseline="0" dirty="0" smtClean="0">
                <a:solidFill>
                  <a:srgbClr val="63554C"/>
                </a:solidFill>
                <a:latin typeface="Calibri" panose="020F0502020204030204" pitchFamily="34" charset="0"/>
              </a:rPr>
              <a:t> by the online platform and another student will replace the one that has been reshuffled.</a:t>
            </a:r>
            <a:endParaRPr lang="en-US" sz="1200" dirty="0" smtClean="0">
              <a:solidFill>
                <a:srgbClr val="63554C"/>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Teachers may only reshuffle each</a:t>
            </a:r>
            <a:r>
              <a:rPr lang="en-US" baseline="0" dirty="0" smtClean="0"/>
              <a:t> student one time.</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Teachers may only reshuffle each</a:t>
            </a:r>
            <a:r>
              <a:rPr lang="en-US" baseline="0" dirty="0" smtClean="0"/>
              <a:t> student one time, and the principal is notified.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If the reshuffle is another student for which the teacher is missing evidence, the principal will be able to assist the teacher in finding a student with complete evidence, such as unlocking the reshuffle for that student so that it can be redone by the teacher.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More details about the reshuffle component of the ASW process will be available in the coming months.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lvl="0"/>
            <a:endParaRPr lang="en-US" sz="1200" dirty="0" smtClean="0">
              <a:solidFill>
                <a:srgbClr val="63554C"/>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2815" tIns="92815" rIns="92815" bIns="92815" anchor="ctr" anchorCtr="0">
            <a:noAutofit/>
          </a:bodyPr>
          <a:lstStyle/>
          <a:p>
            <a:pPr defTabSz="928299">
              <a:defRPr/>
            </a:pPr>
            <a:r>
              <a:rPr lang="en-US" b="0" i="0" u="none" dirty="0" smtClean="0">
                <a:solidFill>
                  <a:srgbClr val="63554C"/>
                </a:solidFill>
                <a:latin typeface="Calibri (Body)"/>
              </a:rPr>
              <a:t>For</a:t>
            </a:r>
            <a:r>
              <a:rPr lang="en-US" b="0" i="0" u="none" baseline="0" dirty="0" smtClean="0">
                <a:solidFill>
                  <a:srgbClr val="63554C"/>
                </a:solidFill>
                <a:latin typeface="Calibri (Body)"/>
              </a:rPr>
              <a:t> each set of work samples in a Timelapse Artifact, the teacher will provide context in narrative form.  </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For Point 1, the teacher will write a response to the question: How does this artifact show where the student is in relation to the chosen clarifying objective?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The response needs to answer the question directly.  Teachers are encouraged to be succinct and are welcome to use a few sentences or even bullet points in their response.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Examples of context with evidence from different content areas are available on the Online Modules page of the wiki: http://ncasw.ncdpi.wikispaces.net/OnlineModules.</a:t>
            </a:r>
          </a:p>
          <a:p>
            <a:pPr defTabSz="928299">
              <a:defRPr/>
            </a:pPr>
            <a:endParaRPr lang="en-US" b="0" i="0" u="none" dirty="0" smtClean="0">
              <a:solidFill>
                <a:srgbClr val="63554C"/>
              </a:solidFill>
              <a:latin typeface="Calibri (Body)"/>
            </a:endParaRPr>
          </a:p>
          <a:p>
            <a:pPr defTabSz="928299">
              <a:defRPr/>
            </a:pPr>
            <a:r>
              <a:rPr lang="en-US" b="1" i="1" u="sng" dirty="0" smtClean="0">
                <a:solidFill>
                  <a:srgbClr val="63554C"/>
                </a:solidFill>
                <a:latin typeface="Calibri (Body)"/>
              </a:rPr>
              <a:t>Click</a:t>
            </a:r>
          </a:p>
          <a:p>
            <a:pPr>
              <a:spcAft>
                <a:spcPts val="2400"/>
              </a:spcAft>
              <a:defRPr/>
            </a:pPr>
            <a:r>
              <a:rPr lang="en-US" sz="1200" dirty="0" smtClean="0"/>
              <a:t>  </a:t>
            </a:r>
          </a:p>
          <a:p>
            <a:pPr defTabSz="928299">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2815" tIns="92815" rIns="92815" bIns="92815" anchor="ctr" anchorCtr="0">
            <a:noAutofit/>
          </a:bodyPr>
          <a:lstStyle/>
          <a:p>
            <a:pPr defTabSz="928299">
              <a:defRPr/>
            </a:pPr>
            <a:r>
              <a:rPr lang="en-US" b="0" i="0" u="none" dirty="0" smtClean="0">
                <a:solidFill>
                  <a:srgbClr val="63554C"/>
                </a:solidFill>
                <a:latin typeface="Calibri (Body)"/>
              </a:rPr>
              <a:t>For</a:t>
            </a:r>
            <a:r>
              <a:rPr lang="en-US" b="0" i="0" u="none" baseline="0" dirty="0" smtClean="0">
                <a:solidFill>
                  <a:srgbClr val="63554C"/>
                </a:solidFill>
                <a:latin typeface="Calibri (Body)"/>
              </a:rPr>
              <a:t> each set of work samples in a Timelapse Artifact, the teacher will provide context in narrative form.  </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For Point 2, the teacher will write a response to the question: How does this artifact show where the student is in relation to the chosen clarifying objective?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The response needs to answer the question directly.  Teachers are encouraged to be succinct and are welcome to use a few sentences or even bullet points in their response.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Examples of context with evidence from different content areas are available on the Online Modules page of the wiki: http://ncasw.ncdpi.wikispaces.net/OnlineModules.</a:t>
            </a:r>
          </a:p>
          <a:p>
            <a:pPr defTabSz="928299">
              <a:defRPr/>
            </a:pPr>
            <a:endParaRPr lang="en-US" b="0" i="0" u="none" dirty="0" smtClean="0">
              <a:solidFill>
                <a:srgbClr val="63554C"/>
              </a:solidFill>
              <a:latin typeface="Calibri (Body)"/>
            </a:endParaRPr>
          </a:p>
          <a:p>
            <a:pPr defTabSz="928299">
              <a:defRPr/>
            </a:pPr>
            <a:r>
              <a:rPr lang="en-US" b="1" i="1" u="sng" dirty="0" smtClean="0">
                <a:solidFill>
                  <a:srgbClr val="63554C"/>
                </a:solidFill>
                <a:latin typeface="Calibri (Body)"/>
              </a:rPr>
              <a:t>Click</a:t>
            </a:r>
          </a:p>
          <a:p>
            <a:pPr>
              <a:spcAft>
                <a:spcPts val="2400"/>
              </a:spcAft>
              <a:defRPr/>
            </a:pPr>
            <a:r>
              <a:rPr lang="en-US" sz="1200" dirty="0" smtClean="0"/>
              <a:t>  </a:t>
            </a:r>
          </a:p>
          <a:p>
            <a:pPr defTabSz="928299">
              <a:defRPr/>
            </a:pPr>
            <a:endParaRPr lang="en-US"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9DDDCC-BA7C-444E-808B-5C36395DEA81}" type="slidenum">
              <a:rPr lang="en-US" smtClean="0">
                <a:solidFill>
                  <a:prstClr val="black"/>
                </a:solidFill>
                <a:latin typeface="Calibri"/>
              </a:rPr>
              <a:pPr/>
              <a:t>3</a:t>
            </a:fld>
            <a:endParaRPr lang="en-US">
              <a:solidFill>
                <a:prstClr val="black"/>
              </a:solidFill>
              <a:latin typeface="Calibri"/>
            </a:endParaRPr>
          </a:p>
        </p:txBody>
      </p:sp>
    </p:spTree>
    <p:extLst>
      <p:ext uri="{BB962C8B-B14F-4D97-AF65-F5344CB8AC3E}">
        <p14:creationId xmlns:p14="http://schemas.microsoft.com/office/powerpoint/2010/main" val="1421197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2815" tIns="92815" rIns="92815" bIns="92815" anchor="ctr" anchorCtr="0">
            <a:noAutofit/>
          </a:bodyPr>
          <a:lstStyle/>
          <a:p>
            <a:pPr defTabSz="928299">
              <a:defRPr/>
            </a:pPr>
            <a:r>
              <a:rPr lang="en-US" b="0" i="0" u="none" dirty="0" smtClean="0">
                <a:solidFill>
                  <a:srgbClr val="63554C"/>
                </a:solidFill>
                <a:latin typeface="Calibri (Body)"/>
              </a:rPr>
              <a:t>For</a:t>
            </a:r>
            <a:r>
              <a:rPr lang="en-US" b="0" i="0" u="none" baseline="0" dirty="0" smtClean="0">
                <a:solidFill>
                  <a:srgbClr val="63554C"/>
                </a:solidFill>
                <a:latin typeface="Calibri (Body)"/>
              </a:rPr>
              <a:t> each set of work samples in a Timelapse Artifact, the teacher will provide context in narrative form.  </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Finally, the teacher will write a response to the statement: Describe the growth that occurred between Points 1 and 2.</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The response needs to answer the statement directly.  Teachers are encouraged to be succinct and are welcome to use a few sentences or even bullet points in their response.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Examples of context with evidence from different content areas are available on the Online Modules page of the wiki: http://ncasw.ncdpi.wikispaces.net/OnlineModules.</a:t>
            </a:r>
          </a:p>
          <a:p>
            <a:pPr defTabSz="928299">
              <a:defRPr/>
            </a:pPr>
            <a:endParaRPr lang="en-US" b="0" i="0" u="none" dirty="0" smtClean="0">
              <a:solidFill>
                <a:srgbClr val="63554C"/>
              </a:solidFill>
              <a:latin typeface="Calibri (Body)"/>
            </a:endParaRPr>
          </a:p>
          <a:p>
            <a:pPr defTabSz="928299">
              <a:defRPr/>
            </a:pPr>
            <a:r>
              <a:rPr lang="en-US" b="1" i="1" u="sng" dirty="0" smtClean="0">
                <a:solidFill>
                  <a:srgbClr val="63554C"/>
                </a:solidFill>
                <a:latin typeface="Calibri (Body)"/>
              </a:rPr>
              <a:t>Click</a:t>
            </a:r>
          </a:p>
          <a:p>
            <a:pPr>
              <a:spcAft>
                <a:spcPts val="2400"/>
              </a:spcAft>
              <a:defRPr/>
            </a:pPr>
            <a:r>
              <a:rPr lang="en-US" sz="1200" dirty="0" smtClean="0"/>
              <a:t>  </a:t>
            </a:r>
          </a:p>
          <a:p>
            <a:pPr defTabSz="928299">
              <a:defRPr/>
            </a:pPr>
            <a:endParaRPr lang="en-US"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marR="0" lvl="0" indent="0" algn="l" rtl="0">
              <a:spcBef>
                <a:spcPts val="0"/>
              </a:spcBef>
              <a:spcAft>
                <a:spcPts val="0"/>
              </a:spcAft>
              <a:buClr>
                <a:schemeClr val="accent4"/>
              </a:buClr>
              <a:buSzPct val="100000"/>
              <a:buNone/>
            </a:pPr>
            <a:r>
              <a:rPr lang="en-US" sz="1200" i="0" u="none" strike="noStrike" cap="none" baseline="0" dirty="0" smtClean="0">
                <a:latin typeface="Calibri" panose="020F0502020204030204" pitchFamily="34" charset="0"/>
                <a:sym typeface="Arial"/>
              </a:rPr>
              <a:t>Teachers will compile all five of their Timelapse Artifacts to create their Evidence Collection, which will then be uploaded to the Online </a:t>
            </a:r>
            <a:r>
              <a:rPr lang="en-US" sz="1200" dirty="0" smtClean="0">
                <a:latin typeface="Calibri" panose="020F0502020204030204" pitchFamily="34" charset="0"/>
              </a:rPr>
              <a:t>Platform.</a:t>
            </a:r>
            <a:r>
              <a:rPr lang="en-US" sz="1200" i="0" u="none" strike="noStrike" cap="none" baseline="0" dirty="0" smtClean="0">
                <a:latin typeface="Calibri" panose="020F0502020204030204" pitchFamily="34" charset="0"/>
                <a:sym typeface="Arial"/>
              </a:rPr>
              <a:t> </a:t>
            </a:r>
          </a:p>
          <a:p>
            <a:pPr marL="0" marR="0" lvl="0" indent="0" algn="l" rtl="0">
              <a:spcBef>
                <a:spcPts val="0"/>
              </a:spcBef>
              <a:spcAft>
                <a:spcPts val="0"/>
              </a:spcAft>
              <a:buClr>
                <a:schemeClr val="accent4"/>
              </a:buClr>
              <a:buSzPct val="100000"/>
              <a:buNone/>
            </a:pPr>
            <a:endParaRPr lang="en-US" sz="1200" i="0" u="none" strike="noStrike" cap="none" baseline="0" dirty="0" smtClean="0">
              <a:latin typeface="Calibri" panose="020F0502020204030204" pitchFamily="34" charset="0"/>
              <a:sym typeface="Arial"/>
            </a:endParaRPr>
          </a:p>
          <a:p>
            <a:pPr marL="0" marR="0" lvl="0" indent="0" algn="l" rtl="0">
              <a:spcBef>
                <a:spcPts val="0"/>
              </a:spcBef>
              <a:spcAft>
                <a:spcPts val="0"/>
              </a:spcAft>
              <a:buClr>
                <a:schemeClr val="accent4"/>
              </a:buClr>
              <a:buSzPct val="100000"/>
              <a:buNone/>
            </a:pPr>
            <a:r>
              <a:rPr lang="en-US" sz="1200" i="0" u="none" strike="noStrike" cap="none" baseline="0" dirty="0" smtClean="0">
                <a:latin typeface="Calibri" panose="020F0502020204030204" pitchFamily="34" charset="0"/>
                <a:sym typeface="Arial"/>
              </a:rPr>
              <a:t>Note: An Evidence Collection can be made up of any combination of Timelapse Artifacts.  It is the teacher’s decision to choose Whole Class or Individual Student Work Samples for each Timelapse Artifact.</a:t>
            </a:r>
          </a:p>
          <a:p>
            <a:pPr marL="0" marR="0" lvl="0" indent="0" algn="l" rtl="0">
              <a:spcBef>
                <a:spcPts val="0"/>
              </a:spcBef>
              <a:spcAft>
                <a:spcPts val="0"/>
              </a:spcAft>
              <a:buClr>
                <a:schemeClr val="accent4"/>
              </a:buClr>
              <a:buSzPct val="100000"/>
              <a:buNone/>
            </a:pPr>
            <a:endParaRPr lang="en-US" sz="1200" i="0" u="none" strike="noStrike" cap="none" baseline="0" dirty="0" smtClean="0">
              <a:latin typeface="Calibri" panose="020F0502020204030204" pitchFamily="34" charset="0"/>
              <a:sym typeface="Arial"/>
            </a:endParaRPr>
          </a:p>
          <a:p>
            <a:pPr marL="0" marR="0" lvl="0" indent="0" algn="l" rtl="0">
              <a:spcBef>
                <a:spcPts val="0"/>
              </a:spcBef>
              <a:spcAft>
                <a:spcPts val="0"/>
              </a:spcAft>
              <a:buClr>
                <a:schemeClr val="accent4"/>
              </a:buClr>
              <a:buSzPct val="100000"/>
              <a:buNone/>
            </a:pPr>
            <a:r>
              <a:rPr lang="en-US" sz="1200" i="0" u="none" strike="noStrike" cap="none" baseline="0" dirty="0" smtClean="0">
                <a:latin typeface="Calibri" panose="020F0502020204030204" pitchFamily="34" charset="0"/>
                <a:sym typeface="Arial"/>
              </a:rPr>
              <a:t>Once a teacher has uploaded the Evidence Collection, his or her work for the ASW process is complete for the year.</a:t>
            </a:r>
          </a:p>
          <a:p>
            <a:pPr marL="0" marR="0" lvl="0" indent="0" algn="l" rtl="0">
              <a:spcBef>
                <a:spcPts val="0"/>
              </a:spcBef>
              <a:spcAft>
                <a:spcPts val="0"/>
              </a:spcAft>
              <a:buClr>
                <a:schemeClr val="accent4"/>
              </a:buClr>
              <a:buSzPct val="100000"/>
              <a:buNone/>
            </a:pPr>
            <a:endParaRPr lang="en-US" sz="1200" i="0" u="none" strike="noStrike" cap="none" baseline="0" dirty="0" smtClean="0">
              <a:latin typeface="Calibri" panose="020F0502020204030204" pitchFamily="34" charset="0"/>
              <a:sym typeface="Arial"/>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indent="0">
              <a:spcBef>
                <a:spcPts val="0"/>
              </a:spcBef>
              <a:buNone/>
            </a:pPr>
            <a:r>
              <a:rPr lang="en-US" sz="1200" dirty="0" smtClean="0">
                <a:latin typeface="+mn-lt"/>
                <a:cs typeface="Arial" pitchFamily="34" charset="0"/>
              </a:rPr>
              <a:t>The Evidence Collection will be reviewed by two</a:t>
            </a:r>
            <a:r>
              <a:rPr lang="en-US" sz="1200" baseline="0" dirty="0" smtClean="0">
                <a:latin typeface="+mn-lt"/>
                <a:cs typeface="Arial" pitchFamily="34" charset="0"/>
              </a:rPr>
              <a:t> </a:t>
            </a:r>
            <a:r>
              <a:rPr lang="en-US" sz="1200" dirty="0" smtClean="0">
                <a:latin typeface="+mn-lt"/>
                <a:cs typeface="Arial" pitchFamily="34" charset="0"/>
              </a:rPr>
              <a:t>content area specialists. </a:t>
            </a:r>
            <a:r>
              <a:rPr lang="en-US" sz="1200" kern="1200" dirty="0" smtClean="0">
                <a:solidFill>
                  <a:schemeClr val="tx1"/>
                </a:solidFill>
                <a:effectLst/>
                <a:latin typeface="+mn-lt"/>
                <a:ea typeface="+mn-ea"/>
                <a:cs typeface="+mn-cs"/>
              </a:rPr>
              <a:t>This</a:t>
            </a:r>
            <a:r>
              <a:rPr lang="en-US" sz="1200" kern="1200" baseline="0" dirty="0" smtClean="0">
                <a:solidFill>
                  <a:schemeClr val="tx1"/>
                </a:solidFill>
                <a:effectLst/>
                <a:latin typeface="+mn-lt"/>
                <a:ea typeface="+mn-ea"/>
                <a:cs typeface="+mn-cs"/>
              </a:rPr>
              <a:t> is a blind review because t</a:t>
            </a:r>
            <a:r>
              <a:rPr lang="en-US" sz="1200" kern="1200" dirty="0" smtClean="0">
                <a:solidFill>
                  <a:schemeClr val="tx1"/>
                </a:solidFill>
                <a:effectLst/>
                <a:latin typeface="+mn-lt"/>
                <a:ea typeface="+mn-ea"/>
                <a:cs typeface="+mn-cs"/>
              </a:rPr>
              <a:t>he teacher does not know who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reviewers are and the reviewers do not know who the teacher is.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reviewer assigns a category rating (Does</a:t>
            </a:r>
            <a:r>
              <a:rPr lang="en-US" sz="1200" kern="1200" baseline="0" dirty="0" smtClean="0">
                <a:solidFill>
                  <a:schemeClr val="tx1"/>
                </a:solidFill>
                <a:effectLst/>
                <a:latin typeface="+mn-lt"/>
                <a:ea typeface="+mn-ea"/>
                <a:cs typeface="+mn-cs"/>
              </a:rPr>
              <a:t> Not Meet, Meets, or Exceeds Expected Growth) to each Timelapse Artifact and then an overall rating for the Evidence Collection.</a:t>
            </a:r>
            <a:endParaRPr lang="en-US" sz="1200" kern="1200" dirty="0" smtClean="0">
              <a:solidFill>
                <a:schemeClr val="tx1"/>
              </a:solidFill>
              <a:effectLst/>
              <a:latin typeface="+mn-lt"/>
              <a:ea typeface="+mn-ea"/>
              <a:cs typeface="+mn-cs"/>
            </a:endParaRPr>
          </a:p>
          <a:p>
            <a:pPr marL="0" indent="0">
              <a:spcBef>
                <a:spcPts val="0"/>
              </a:spcBef>
              <a:buNone/>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Reviewers are fully licensed North Carolina educators with a minimum of 5 years classroom experience in the subject areas they review.  </a:t>
            </a:r>
          </a:p>
          <a:p>
            <a:pPr marL="0" indent="0">
              <a:spcBef>
                <a:spcPts val="0"/>
              </a:spcBef>
              <a:buNone/>
            </a:pPr>
            <a:endParaRPr lang="en-US" sz="1200" dirty="0" smtClean="0">
              <a:latin typeface="+mn-lt"/>
              <a:cs typeface="Arial" pitchFamily="34" charset="0"/>
            </a:endParaRPr>
          </a:p>
          <a:p>
            <a:pPr marL="0" indent="0">
              <a:spcBef>
                <a:spcPts val="0"/>
              </a:spcBef>
              <a:buNone/>
            </a:pPr>
            <a:endParaRPr lang="en-US" sz="1200" dirty="0" smtClean="0">
              <a:latin typeface="+mn-lt"/>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marR="0" lvl="0" indent="0" algn="l" rtl="0">
              <a:spcBef>
                <a:spcPts val="0"/>
              </a:spcBef>
              <a:spcAft>
                <a:spcPts val="0"/>
              </a:spcAft>
              <a:buClr>
                <a:schemeClr val="accent4"/>
              </a:buClr>
              <a:buSzPct val="100000"/>
              <a:buNone/>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Online Platform sends the evidence collection to two reviewers who have been matched to the teacher because of their similar content area expertise.</a:t>
            </a:r>
            <a:endParaRPr lang="en-US" sz="1200" i="0" u="none" strike="noStrike" cap="none" baseline="0" dirty="0" smtClean="0">
              <a:latin typeface="Calibri" panose="020F0502020204030204" pitchFamily="34" charset="0"/>
              <a:sym typeface="Arial"/>
            </a:endParaRPr>
          </a:p>
          <a:p>
            <a:pPr marL="0" marR="0" lvl="0" indent="0" algn="l" rtl="0">
              <a:spcBef>
                <a:spcPts val="0"/>
              </a:spcBef>
              <a:spcAft>
                <a:spcPts val="0"/>
              </a:spcAft>
              <a:buClr>
                <a:schemeClr val="accent4"/>
              </a:buClr>
              <a:buSzPct val="100000"/>
              <a:buNone/>
            </a:pPr>
            <a:endParaRPr lang="en-US" sz="1200" dirty="0" smtClean="0"/>
          </a:p>
          <a:p>
            <a:pPr marL="0" marR="0" lvl="0" indent="0" algn="l" rtl="0">
              <a:spcBef>
                <a:spcPts val="0"/>
              </a:spcBef>
              <a:spcAft>
                <a:spcPts val="0"/>
              </a:spcAft>
              <a:buClr>
                <a:schemeClr val="accent4"/>
              </a:buClr>
              <a:buSzPct val="100000"/>
              <a:buNone/>
            </a:pPr>
            <a:r>
              <a:rPr lang="en-US" sz="1200" dirty="0" smtClean="0"/>
              <a:t>Reviewers are trained and evaluate</a:t>
            </a:r>
            <a:r>
              <a:rPr lang="en-US" sz="1200" baseline="0" dirty="0" smtClean="0"/>
              <a:t> each Evidence Collection independently, so neither reviewer knows the category rating given by the other reviewer.</a:t>
            </a: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lvl="0" indent="0">
              <a:spcBef>
                <a:spcPts val="0"/>
              </a:spcBef>
              <a:buClr>
                <a:schemeClr val="accent4"/>
              </a:buClr>
              <a:buSzPct val="100000"/>
              <a:buNone/>
            </a:pPr>
            <a:r>
              <a:rPr lang="en-US" sz="1200" kern="1200" dirty="0" smtClean="0">
                <a:solidFill>
                  <a:schemeClr val="tx1"/>
                </a:solidFill>
              </a:rPr>
              <a:t>If the category ratings from each reviewer are the same, then the review process is complete and the Standard 6 rating will be posted for that year.  </a:t>
            </a:r>
            <a:endParaRPr lang="en-US" sz="1200" i="0" u="none" strike="noStrike" cap="none" baseline="0" dirty="0" smtClean="0">
              <a:latin typeface="Calibri" panose="020F0502020204030204" pitchFamily="34" charset="0"/>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Don’t forget: For</a:t>
            </a:r>
            <a:r>
              <a:rPr lang="en-US" baseline="0" dirty="0" smtClean="0"/>
              <a:t> Status, 3 years of ratings or growth data from Standard 6 must be known. </a:t>
            </a:r>
            <a:r>
              <a:rPr lang="en-US" sz="1200" kern="1200" dirty="0" smtClean="0">
                <a:solidFill>
                  <a:schemeClr val="tx1"/>
                </a:solidFill>
                <a:effectLst/>
                <a:latin typeface="+mn-lt"/>
                <a:ea typeface="+mn-ea"/>
                <a:cs typeface="+mn-cs"/>
              </a:rPr>
              <a:t>Teachers using the ASW process will receive their first year of data in 2014-2015.  Year 2 of growth data will be 2015-2016, and Year 3 will be 2016-2017.  That means that teachers receiving their Standard 6 rating will receive their first Status (Highly Effective, Effective, or In Need of Improvement) in Fall 2017.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maintain consistency with the growth calculation policies for the NC Final Exams and K-2 educators, growth for educators implementing the ASW Process in 2014-2015 will be calculated using the best two of three years data. </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indent="0">
              <a:spcBef>
                <a:spcPts val="0"/>
              </a:spcBef>
              <a:buClr>
                <a:schemeClr val="accent4"/>
              </a:buClr>
              <a:buSzPct val="100000"/>
              <a:buNone/>
            </a:pPr>
            <a:r>
              <a:rPr lang="en-US" sz="1200" kern="1200" dirty="0" smtClean="0">
                <a:solidFill>
                  <a:schemeClr val="tx1"/>
                </a:solidFill>
              </a:rPr>
              <a:t>If the category ratings from the two reviewers are not the same, the Evidence Collection is automatically sent to a 3</a:t>
            </a:r>
            <a:r>
              <a:rPr lang="en-US" sz="1200" kern="1200" baseline="30000" dirty="0" smtClean="0">
                <a:solidFill>
                  <a:schemeClr val="tx1"/>
                </a:solidFill>
              </a:rPr>
              <a:t>rd</a:t>
            </a:r>
            <a:r>
              <a:rPr lang="en-US" sz="1200" kern="1200" dirty="0" smtClean="0">
                <a:solidFill>
                  <a:schemeClr val="tx1"/>
                </a:solidFill>
              </a:rPr>
              <a:t> reviewer for an additional review to get a rating for that year.  </a:t>
            </a:r>
            <a:endParaRPr lang="en-US" sz="1200" i="0" u="none" strike="noStrike" cap="none" baseline="0" dirty="0" smtClean="0">
              <a:latin typeface="Calibri" panose="020F0502020204030204" pitchFamily="34" charset="0"/>
              <a:sym typeface="Arial"/>
            </a:endParaRPr>
          </a:p>
          <a:p>
            <a:pPr marL="0" indent="0">
              <a:spcBef>
                <a:spcPts val="0"/>
              </a:spcBef>
              <a:buClr>
                <a:schemeClr val="accent4"/>
              </a:buClr>
              <a:buSzPct val="100000"/>
              <a:buNone/>
            </a:pPr>
            <a:endParaRPr lang="en-US" sz="1200" i="0" u="none" strike="noStrike" kern="1200" cap="none" baseline="0" dirty="0" smtClean="0">
              <a:solidFill>
                <a:schemeClr val="tx1"/>
              </a:solidFill>
              <a:latin typeface="Calibri" panose="020F0502020204030204" pitchFamily="34" charset="0"/>
              <a:sym typeface="Arial"/>
            </a:endParaRPr>
          </a:p>
          <a:p>
            <a:pPr marL="0" indent="0">
              <a:spcBef>
                <a:spcPts val="0"/>
              </a:spcBef>
              <a:buClr>
                <a:schemeClr val="accent4"/>
              </a:buClr>
              <a:buSzPct val="100000"/>
              <a:buNone/>
            </a:pPr>
            <a:r>
              <a:rPr lang="en-US" sz="1200" i="0" u="none" strike="noStrike" cap="none" baseline="0" dirty="0" smtClean="0">
                <a:latin typeface="Calibri" panose="020F0502020204030204" pitchFamily="34" charset="0"/>
                <a:sym typeface="Arial"/>
              </a:rPr>
              <a:t>The third reviewer can only assign a category rating to the Evidence Collection that was given by one of the first two reviewers.  </a:t>
            </a: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Shape 4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17" name="Shape 417"/>
          <p:cNvSpPr txBox="1">
            <a:spLocks noGrp="1"/>
          </p:cNvSpPr>
          <p:nvPr>
            <p:ph type="body" idx="1"/>
          </p:nvPr>
        </p:nvSpPr>
        <p:spPr>
          <a:xfrm>
            <a:off x="685801" y="4343400"/>
            <a:ext cx="5486399" cy="41147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dirty="0" smtClean="0">
                <a:latin typeface="Calibri"/>
                <a:ea typeface="Calibri"/>
                <a:cs typeface="Calibri"/>
                <a:sym typeface="Calibri"/>
              </a:rPr>
              <a:t>The </a:t>
            </a:r>
            <a:r>
              <a:rPr lang="en-US" sz="1200" b="0" i="0" u="none" strike="noStrike" cap="none" baseline="0" dirty="0">
                <a:latin typeface="Calibri"/>
                <a:ea typeface="Calibri"/>
                <a:cs typeface="Calibri"/>
                <a:sym typeface="Calibri"/>
              </a:rPr>
              <a:t>use of three years of </a:t>
            </a:r>
            <a:r>
              <a:rPr lang="en-US" sz="1200" b="0" i="0" u="none" strike="noStrike" cap="none" baseline="0" dirty="0" smtClean="0">
                <a:latin typeface="Calibri"/>
                <a:ea typeface="Calibri"/>
                <a:cs typeface="Calibri"/>
                <a:sym typeface="Calibri"/>
              </a:rPr>
              <a:t>combined data </a:t>
            </a:r>
            <a:r>
              <a:rPr lang="en-US" sz="1200" b="0" i="0" u="none" strike="noStrike" cap="none" baseline="0" dirty="0">
                <a:latin typeface="Calibri"/>
                <a:ea typeface="Calibri"/>
                <a:cs typeface="Calibri"/>
                <a:sym typeface="Calibri"/>
              </a:rPr>
              <a:t>for Standard </a:t>
            </a:r>
            <a:r>
              <a:rPr lang="en-US" sz="1200" b="0" i="0" u="none" strike="noStrike" cap="none" baseline="0" dirty="0" smtClean="0">
                <a:latin typeface="Calibri"/>
                <a:ea typeface="Calibri"/>
                <a:cs typeface="Calibri"/>
                <a:sym typeface="Calibri"/>
              </a:rPr>
              <a:t>6 to determine Status is the same for any process used to calculate a Standard 6 rating, including ASW, NC Final Exams, EOCs, EOGs, K-3 Checkpoints, and CTE assessments.</a:t>
            </a:r>
          </a:p>
          <a:p>
            <a:pPr marL="0" marR="0" lvl="0" indent="0" algn="l" rtl="0">
              <a:spcBef>
                <a:spcPts val="0"/>
              </a:spcBef>
              <a:buSzPct val="25000"/>
              <a:buNone/>
            </a:pPr>
            <a:endParaRPr lang="en-US" sz="1200" b="0" i="0" u="none" strike="noStrike" cap="none" baseline="0" dirty="0" smtClean="0">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ct val="25000"/>
              <a:buFontTx/>
              <a:buNone/>
              <a:tabLst/>
              <a:defRPr/>
            </a:pPr>
            <a:r>
              <a:rPr lang="en-US" sz="1200" b="1" i="0" baseline="0" dirty="0" smtClean="0"/>
              <a:t>Click</a:t>
            </a:r>
          </a:p>
          <a:p>
            <a:pPr marL="0" marR="0" lvl="0" indent="0" algn="l" rtl="0">
              <a:spcBef>
                <a:spcPts val="0"/>
              </a:spcBef>
              <a:buSzPct val="25000"/>
              <a:buNone/>
            </a:pPr>
            <a:endParaRPr lang="en-US" sz="1200" b="0" i="0" u="none" strike="noStrike" cap="none" baseline="0" dirty="0" smtClean="0">
              <a:latin typeface="Calibri"/>
              <a:ea typeface="Calibri"/>
              <a:cs typeface="Calibri"/>
              <a:sym typeface="Calibri"/>
            </a:endParaRPr>
          </a:p>
          <a:p>
            <a:endParaRPr lang="en-US" sz="1200" b="0" i="0" u="none" strike="noStrike" cap="none" baseline="0" dirty="0">
              <a:latin typeface="Calibri"/>
              <a:ea typeface="Calibri"/>
              <a:cs typeface="Calibri"/>
              <a:sym typeface="Calibri"/>
            </a:endParaRPr>
          </a:p>
        </p:txBody>
      </p:sp>
      <p:sp>
        <p:nvSpPr>
          <p:cNvPr id="418" name="Shape 418"/>
          <p:cNvSpPr txBox="1">
            <a:spLocks noGrp="1"/>
          </p:cNvSpPr>
          <p:nvPr>
            <p:ph type="sldNum" idx="12"/>
          </p:nvPr>
        </p:nvSpPr>
        <p:spPr>
          <a:xfrm>
            <a:off x="3884613" y="8685214"/>
            <a:ext cx="2971799" cy="457199"/>
          </a:xfrm>
          <a:prstGeom prst="rect">
            <a:avLst/>
          </a:prstGeom>
          <a:noFill/>
          <a:ln>
            <a:noFill/>
          </a:ln>
        </p:spPr>
        <p:txBody>
          <a:bodyPr lIns="91425" tIns="45700" rIns="91425" bIns="45700" anchor="b" anchorCtr="0">
            <a:noAutofit/>
          </a:bodyPr>
          <a:lstStyle/>
          <a:p>
            <a:pPr>
              <a:buSzPct val="25000"/>
            </a:pPr>
            <a:r>
              <a:rPr lang="en-US">
                <a:solidFill>
                  <a:prstClr val="black"/>
                </a:solidFill>
              </a:rPr>
              <a:t> </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last step in the ASW process is receiving a rating.</a:t>
            </a:r>
            <a:endParaRPr lang="en-US" dirty="0" smtClean="0"/>
          </a:p>
          <a:p>
            <a:endParaRPr lang="en-US" dirty="0" smtClean="0"/>
          </a:p>
          <a:p>
            <a:endParaRPr lang="en-US" dirty="0" smtClean="0"/>
          </a:p>
          <a:p>
            <a:r>
              <a:rPr lang="en-US" b="1" i="1" baseline="0" dirty="0" smtClean="0"/>
              <a:t>Click</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graphic is from the ASW Quick Guide document, which is posted on the wiki under Important Forms (http://ncasw.ncdpi.wikispaces.net/ImportantForms). </a:t>
            </a:r>
            <a:endParaRPr lang="en-US" dirty="0" smtClean="0"/>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39</a:t>
            </a:fld>
            <a:endParaRPr lang="en-US"/>
          </a:p>
        </p:txBody>
      </p:sp>
    </p:spTree>
    <p:extLst>
      <p:ext uri="{BB962C8B-B14F-4D97-AF65-F5344CB8AC3E}">
        <p14:creationId xmlns:p14="http://schemas.microsoft.com/office/powerpoint/2010/main" val="6680702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This is a quick review of the ratings needed for each Status.</a:t>
            </a:r>
          </a:p>
          <a:p>
            <a:pPr marL="0" marR="0" lvl="0" indent="0" algn="l" rtl="0">
              <a:lnSpc>
                <a:spcPct val="100000"/>
              </a:lnSpc>
              <a:spcBef>
                <a:spcPts val="0"/>
              </a:spcBef>
              <a:spcAft>
                <a:spcPts val="0"/>
              </a:spcAft>
              <a:buClr>
                <a:srgbClr val="000000"/>
              </a:buClr>
              <a:buSzPct val="25000"/>
              <a:buFont typeface="Calibri"/>
              <a:buNone/>
            </a:pPr>
            <a:endParaRPr lang="en-US" sz="1200" b="0" i="0" u="none" strike="noStrike" cap="none" baseline="0" dirty="0" smtClean="0">
              <a:solidFill>
                <a:srgbClr val="000000"/>
              </a:solidFill>
              <a:latin typeface="+mn-lt"/>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A teacher would be in need of improvement if any single rating on Standards 1 – 5 was developing or not demonstrated, or if the rating for Standard 6 after 3 years was “does not meet expected growth.”</a:t>
            </a:r>
          </a:p>
          <a:p>
            <a:pPr marL="0" marR="0" lvl="0" indent="0" algn="l" rtl="0">
              <a:lnSpc>
                <a:spcPct val="100000"/>
              </a:lnSpc>
              <a:spcBef>
                <a:spcPts val="0"/>
              </a:spcBef>
              <a:spcAft>
                <a:spcPts val="0"/>
              </a:spcAft>
              <a:buClr>
                <a:srgbClr val="000000"/>
              </a:buClr>
              <a:buSzPct val="25000"/>
              <a:buFont typeface="Calibri"/>
              <a:buNone/>
            </a:pPr>
            <a:endParaRPr lang="en-US" sz="1200" b="0" i="0" u="none" strike="noStrike" cap="none" baseline="0" dirty="0" smtClean="0">
              <a:solidFill>
                <a:srgbClr val="000000"/>
              </a:solidFill>
              <a:latin typeface="+mn-lt"/>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A teacher would be effective if all of the ratings on Standards 1 – 5 were proficient or higher, and the rating for Standard 6 was “meets” or “exceeds” expected growth.</a:t>
            </a:r>
          </a:p>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 </a:t>
            </a:r>
          </a:p>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A teacher would be highly effective if all of the ratings on Standards 1 – 5 were accomplished or higher, and the rating for Standard 6 was “exceeds expected growth.”</a:t>
            </a:r>
          </a:p>
          <a:p>
            <a:endParaRPr lang="en-US" sz="1200" b="0" i="0" u="none" strike="noStrike" cap="none" baseline="0" dirty="0" smtClean="0">
              <a:solidFill>
                <a:srgbClr val="000000"/>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40</a:t>
            </a:fld>
            <a:endParaRPr lang="en-US"/>
          </a:p>
        </p:txBody>
      </p:sp>
    </p:spTree>
    <p:extLst>
      <p:ext uri="{BB962C8B-B14F-4D97-AF65-F5344CB8AC3E}">
        <p14:creationId xmlns:p14="http://schemas.microsoft.com/office/powerpoint/2010/main" val="15233686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Shape 5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502" name="Shape 502"/>
          <p:cNvSpPr txBox="1">
            <a:spLocks noGrp="1"/>
          </p:cNvSpPr>
          <p:nvPr>
            <p:ph type="body" idx="1"/>
          </p:nvPr>
        </p:nvSpPr>
        <p:spPr>
          <a:xfrm>
            <a:off x="685801" y="4343400"/>
            <a:ext cx="5486399" cy="4114799"/>
          </a:xfrm>
          <a:prstGeom prst="rect">
            <a:avLst/>
          </a:prstGeom>
          <a:no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smtClean="0"/>
              <a:t>Information about </a:t>
            </a:r>
            <a:r>
              <a:rPr lang="en-US" sz="1200" b="0" baseline="0" dirty="0" smtClean="0"/>
              <a:t>Educator Effectiveness is posted online at </a:t>
            </a:r>
            <a:r>
              <a:rPr lang="en-US" sz="1200" b="0" i="0" u="sng" strike="noStrike" cap="none" baseline="0" dirty="0" smtClean="0">
                <a:solidFill>
                  <a:schemeClr val="hlink"/>
                </a:solidFill>
                <a:latin typeface="Arial"/>
                <a:ea typeface="Arial"/>
                <a:cs typeface="Arial"/>
                <a:sym typeface="Arial"/>
                <a:hlinkClick r:id="rId3"/>
              </a:rPr>
              <a:t>www.ncpublicschools.org/effectiveness-model</a:t>
            </a:r>
            <a:r>
              <a:rPr lang="en-US" sz="1200" b="0" i="0" u="none" strike="noStrike" cap="none" baseline="0" dirty="0" smtClean="0">
                <a:solidFill>
                  <a:srgbClr val="63554C"/>
                </a:solidFill>
                <a:latin typeface="Arial"/>
                <a:ea typeface="Arial"/>
                <a:cs typeface="Arial"/>
                <a:sym typeface="Arial"/>
              </a:rPr>
              <a:t> and details about the North Carolina Educator Evaluation System (NCEES) </a:t>
            </a:r>
            <a:r>
              <a:rPr lang="en-US" sz="1200" b="0" baseline="0" dirty="0" smtClean="0"/>
              <a:t>are on the </a:t>
            </a:r>
            <a:r>
              <a:rPr lang="en-US" sz="1200" b="0" baseline="0" dirty="0" err="1" smtClean="0"/>
              <a:t>wikispace</a:t>
            </a:r>
            <a:r>
              <a:rPr lang="en-US" sz="1200" b="0" baseline="0" dirty="0" smtClean="0"/>
              <a:t> at </a:t>
            </a:r>
            <a:r>
              <a:rPr lang="en-US" sz="1200" b="0" dirty="0" smtClean="0">
                <a:latin typeface="Arial" panose="020B0604020202020204" pitchFamily="34" charset="0"/>
                <a:cs typeface="Arial" panose="020B0604020202020204" pitchFamily="34" charset="0"/>
                <a:hlinkClick r:id="rId4"/>
              </a:rPr>
              <a:t>http://ncees.ncdpi.wikispaces.net/NCEES+Wiki</a:t>
            </a:r>
            <a:r>
              <a:rPr lang="en-US" sz="1200" b="0" dirty="0" smtClean="0">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p>
          <a:p>
            <a:r>
              <a:rPr lang="en-US" sz="1200" b="0" baseline="0" dirty="0" smtClean="0"/>
              <a:t>Resources and materials for use in implementing the ASW Process are available on the ASW wiki at </a:t>
            </a:r>
            <a:r>
              <a:rPr lang="en-US" sz="1200" b="0" dirty="0" smtClean="0">
                <a:solidFill>
                  <a:srgbClr val="63554C"/>
                </a:solidFill>
                <a:latin typeface="Arial"/>
                <a:ea typeface="Arial"/>
                <a:cs typeface="Arial"/>
                <a:sym typeface="Arial"/>
                <a:hlinkClick r:id="rId5"/>
              </a:rPr>
              <a:t>http://ncasw.ncdpi.wikispaces.net/</a:t>
            </a:r>
            <a:r>
              <a:rPr lang="en-US" sz="1200" b="0" dirty="0" smtClean="0">
                <a:solidFill>
                  <a:srgbClr val="63554C"/>
                </a:solidFill>
                <a:latin typeface="Arial"/>
                <a:ea typeface="Arial"/>
                <a:cs typeface="Arial"/>
                <a:sym typeface="Arial"/>
              </a:rPr>
              <a:t> . T</a:t>
            </a:r>
            <a:r>
              <a:rPr lang="en-US" sz="1200" b="0" i="0" kern="1200" dirty="0" smtClean="0">
                <a:solidFill>
                  <a:schemeClr val="tx1"/>
                </a:solidFill>
                <a:effectLst/>
                <a:latin typeface="+mn-lt"/>
                <a:ea typeface="+mn-ea"/>
                <a:cs typeface="+mn-cs"/>
              </a:rPr>
              <a:t>he ASW wiki is public, so it is not necessary to request to join the wiki.  Everyone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already has access to all of the materials posted on the wiki, including PowerPoint slides, PDFs, handouts, activities, and other resources.  Feel free to download what you need from the wiki to use and/or adapt for local training.​​</a:t>
            </a:r>
          </a:p>
          <a:p>
            <a:r>
              <a:rPr lang="en-US" b="0" dirty="0" smtClean="0"/>
              <a:t/>
            </a:r>
            <a:br>
              <a:rPr lang="en-US" b="0" dirty="0" smtClean="0"/>
            </a:br>
            <a:r>
              <a:rPr lang="en-US" sz="1200" b="0" dirty="0" smtClean="0">
                <a:solidFill>
                  <a:srgbClr val="63554C"/>
                </a:solidFill>
                <a:latin typeface="Arial"/>
                <a:cs typeface="Arial"/>
                <a:sym typeface="Arial"/>
              </a:rPr>
              <a:t>If</a:t>
            </a:r>
            <a:r>
              <a:rPr lang="en-US" sz="1200" b="0" baseline="0" dirty="0" smtClean="0">
                <a:solidFill>
                  <a:srgbClr val="63554C"/>
                </a:solidFill>
                <a:latin typeface="Arial"/>
                <a:cs typeface="Arial"/>
                <a:sym typeface="Arial"/>
              </a:rPr>
              <a:t> you have additional questions that are not answered on the wiki, send </a:t>
            </a:r>
            <a:r>
              <a:rPr lang="en-US" sz="1200" b="0" baseline="0" dirty="0" smtClean="0"/>
              <a:t>an email to educatoreffectiveness@dpi.nc.gov. </a:t>
            </a:r>
          </a:p>
          <a:p>
            <a:endParaRPr lang="en-US" sz="1200"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t>Click</a:t>
            </a:r>
          </a:p>
          <a:p>
            <a:endParaRPr dirty="0"/>
          </a:p>
        </p:txBody>
      </p:sp>
      <p:sp>
        <p:nvSpPr>
          <p:cNvPr id="503" name="Shape 503"/>
          <p:cNvSpPr txBox="1">
            <a:spLocks noGrp="1"/>
          </p:cNvSpPr>
          <p:nvPr>
            <p:ph type="sldNum" idx="12"/>
          </p:nvPr>
        </p:nvSpPr>
        <p:spPr>
          <a:xfrm>
            <a:off x="3884613" y="8685214"/>
            <a:ext cx="2971799" cy="457199"/>
          </a:xfrm>
          <a:prstGeom prst="rect">
            <a:avLst/>
          </a:prstGeom>
          <a:noFill/>
          <a:ln>
            <a:noFill/>
          </a:ln>
        </p:spPr>
        <p:txBody>
          <a:bodyPr lIns="91425" tIns="45700" rIns="91425" bIns="45700" anchor="b" anchorCtr="0">
            <a:noAutofit/>
          </a:bodyPr>
          <a:lstStyle/>
          <a:p>
            <a:pPr>
              <a:buSzPct val="25000"/>
            </a:pPr>
            <a:r>
              <a:rPr lang="en-US">
                <a:solidFill>
                  <a:prstClr val="black"/>
                </a:solidFill>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a:buNone/>
            </a:pPr>
            <a:endParaRPr lang="en-US" sz="1200" b="0" i="0" u="none" strike="noStrike" cap="none" baseline="0" dirty="0" smtClean="0">
              <a:latin typeface="Calibri"/>
              <a:ea typeface="Calibri"/>
              <a:cs typeface="Calibri"/>
              <a:sym typeface="Calibri"/>
            </a:endParaRPr>
          </a:p>
          <a:p>
            <a:pPr>
              <a:buNone/>
            </a:pPr>
            <a:r>
              <a:rPr lang="en-US" sz="1200" b="0" i="0" u="none" strike="noStrike" cap="none" baseline="0" dirty="0" smtClean="0">
                <a:latin typeface="Calibri"/>
                <a:ea typeface="Calibri"/>
                <a:cs typeface="Calibri"/>
                <a:sym typeface="Calibri"/>
              </a:rPr>
              <a:t>The rating categories used for Standards 1-5 are different from those used for Standard 6 because of the nature of the focus for the sixth standard (student growth data).  The focus for Standards 1 through 5  for teachers is their skills, knowledge and behavior, whereas Standard 6 focuses on student growth outcomes. Remember that there are 5 rating categories for Standards 1-5 ranging from Not Demonstrated to Distinguished.  Standard 6 has 3 rating categories which are Does Not Meet Expected Growth, Meets Expected Growth, and Exceeds Expected Growth.</a:t>
            </a:r>
          </a:p>
          <a:p>
            <a:endParaRPr lang="en-US" sz="1200" b="0" i="0" u="none" strike="noStrike" cap="none" baseline="0" dirty="0" smtClean="0">
              <a:latin typeface="Calibri"/>
              <a:ea typeface="Calibri"/>
              <a:cs typeface="Calibri"/>
              <a:sym typeface="Calibri"/>
            </a:endParaRPr>
          </a:p>
          <a:p>
            <a:endParaRPr lang="en-US" sz="1200" b="0" i="0" u="none" strike="noStrike" cap="none" baseline="0" dirty="0" smtClean="0">
              <a:latin typeface="Calibri"/>
              <a:ea typeface="Calibri"/>
              <a:cs typeface="Calibri"/>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t>Click</a:t>
            </a:r>
          </a:p>
          <a:p>
            <a:endParaRPr lang="en-US" sz="1200" b="0" i="0" u="none" strike="noStrike" cap="none" baseline="0" dirty="0" smtClean="0">
              <a:latin typeface="Calibri"/>
              <a:ea typeface="Calibri"/>
              <a:cs typeface="Calibri"/>
              <a:sym typeface="Calibri"/>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D57E65-1D00-4776-8491-3A5172BE845B}" type="slidenum">
              <a:rPr lang="en-US" smtClean="0"/>
              <a:pPr/>
              <a:t>42</a:t>
            </a:fld>
            <a:endParaRPr lang="en-US"/>
          </a:p>
        </p:txBody>
      </p:sp>
    </p:spTree>
    <p:extLst>
      <p:ext uri="{BB962C8B-B14F-4D97-AF65-F5344CB8AC3E}">
        <p14:creationId xmlns:p14="http://schemas.microsoft.com/office/powerpoint/2010/main" val="4474118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Participation</a:t>
            </a:r>
            <a:r>
              <a:rPr lang="en-US" baseline="0" dirty="0" smtClean="0"/>
              <a:t> by secondary programs is a great role model for elementary students &amp; can be a great recruiting tool but it also shows the progression of a program of excellence.</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43</a:t>
            </a:fld>
            <a:endParaRPr lang="en-US"/>
          </a:p>
        </p:txBody>
      </p:sp>
    </p:spTree>
    <p:extLst>
      <p:ext uri="{BB962C8B-B14F-4D97-AF65-F5344CB8AC3E}">
        <p14:creationId xmlns:p14="http://schemas.microsoft.com/office/powerpoint/2010/main" val="18301324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few seats left!</a:t>
            </a:r>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44</a:t>
            </a:fld>
            <a:endParaRPr lang="en-US"/>
          </a:p>
        </p:txBody>
      </p:sp>
    </p:spTree>
    <p:extLst>
      <p:ext uri="{BB962C8B-B14F-4D97-AF65-F5344CB8AC3E}">
        <p14:creationId xmlns:p14="http://schemas.microsoft.com/office/powerpoint/2010/main" val="29186375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let us know what you need…</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45</a:t>
            </a:fld>
            <a:endParaRPr lang="en-US"/>
          </a:p>
        </p:txBody>
      </p:sp>
    </p:spTree>
    <p:extLst>
      <p:ext uri="{BB962C8B-B14F-4D97-AF65-F5344CB8AC3E}">
        <p14:creationId xmlns:p14="http://schemas.microsoft.com/office/powerpoint/2010/main" val="29305181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D57E65-1D00-4776-8491-3A5172BE845B}" type="slidenum">
              <a:rPr lang="en-US" smtClean="0"/>
              <a:pPr/>
              <a:t>46</a:t>
            </a:fld>
            <a:endParaRPr lang="en-US"/>
          </a:p>
        </p:txBody>
      </p:sp>
    </p:spTree>
    <p:extLst>
      <p:ext uri="{BB962C8B-B14F-4D97-AF65-F5344CB8AC3E}">
        <p14:creationId xmlns:p14="http://schemas.microsoft.com/office/powerpoint/2010/main" val="235492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Every teacher</a:t>
            </a:r>
            <a:r>
              <a:rPr lang="en-US" sz="1200" kern="1200" baseline="0" dirty="0" smtClean="0">
                <a:solidFill>
                  <a:schemeClr val="tx1"/>
                </a:solidFill>
                <a:effectLst/>
                <a:latin typeface="+mn-lt"/>
                <a:ea typeface="+mn-ea"/>
                <a:cs typeface="+mn-cs"/>
              </a:rPr>
              <a:t> will have data for </a:t>
            </a:r>
            <a:r>
              <a:rPr lang="en-US" sz="1200" kern="1200" dirty="0" smtClean="0">
                <a:solidFill>
                  <a:schemeClr val="tx1"/>
                </a:solidFill>
                <a:effectLst/>
                <a:latin typeface="+mn-lt"/>
                <a:ea typeface="+mn-ea"/>
                <a:cs typeface="+mn-cs"/>
              </a:rPr>
              <a:t>Standard</a:t>
            </a:r>
            <a:r>
              <a:rPr lang="en-US" sz="1200" kern="1200" baseline="0" dirty="0" smtClean="0">
                <a:solidFill>
                  <a:schemeClr val="tx1"/>
                </a:solidFill>
                <a:effectLst/>
                <a:latin typeface="+mn-lt"/>
                <a:ea typeface="+mn-ea"/>
                <a:cs typeface="+mn-cs"/>
              </a:rPr>
              <a:t> 6, but the source of that data will depend on what a teacher teaches.  This slide shows the different sources or measures for Standard 6.  </a:t>
            </a:r>
          </a:p>
          <a:p>
            <a:pPr lvl="0"/>
            <a:endParaRPr lang="en-US" sz="1200" kern="1200" baseline="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In this module, we will focus</a:t>
            </a:r>
            <a:r>
              <a:rPr lang="en-US" sz="1200" kern="1200" baseline="0" dirty="0" smtClean="0">
                <a:solidFill>
                  <a:schemeClr val="tx1"/>
                </a:solidFill>
                <a:effectLst/>
                <a:latin typeface="+mn-lt"/>
                <a:ea typeface="+mn-ea"/>
                <a:cs typeface="+mn-cs"/>
              </a:rPr>
              <a:t> on the Analysis of Student Work Process.</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t>Click</a:t>
            </a:r>
          </a:p>
          <a:p>
            <a:endParaRPr lang="en-US" sz="1200" kern="1200" dirty="0" smtClean="0">
              <a:solidFill>
                <a:schemeClr val="tx1"/>
              </a:solidFill>
              <a:effectLst/>
              <a:latin typeface="+mn-lt"/>
              <a:ea typeface="+mn-ea"/>
              <a:cs typeface="+mn-cs"/>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lvl="0"/>
            <a:r>
              <a:rPr lang="en-US" sz="1200" kern="1200" dirty="0" smtClean="0">
                <a:solidFill>
                  <a:schemeClr val="tx1"/>
                </a:solidFill>
                <a:effectLst/>
                <a:latin typeface="+mn-lt"/>
                <a:ea typeface="+mn-ea"/>
                <a:cs typeface="+mn-cs"/>
              </a:rPr>
              <a:t>The Analysis of Student Work or ASW process is the Standard 6 measure for educators in Advanced Placement, Arts Education, Healthful Living, International Baccalaureate, and World Languages. The ASW process links the measurement of student growth to teacher effectiveness</a:t>
            </a:r>
            <a:r>
              <a:rPr lang="en-US" sz="1200" kern="1200" baseline="0" dirty="0" smtClean="0">
                <a:solidFill>
                  <a:schemeClr val="tx1"/>
                </a:solidFill>
                <a:effectLst/>
                <a:latin typeface="+mn-lt"/>
                <a:ea typeface="+mn-ea"/>
                <a:cs typeface="+mn-cs"/>
              </a:rPr>
              <a:t> through an analysis of student work samples submitted by teachers that are rated by content experts in a “blind review” process.  The content experts will have experience in the content area and be very familiar with the objectives from the North Carolina Essential Standards (NCES).  They will not know the names of the teachers whose student work samples they review or the locations of the schools.</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t>Click</a:t>
            </a:r>
          </a:p>
          <a:p>
            <a:pPr lvl="0"/>
            <a:endParaRPr sz="1200"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opportunity</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7</a:t>
            </a:fld>
            <a:endParaRPr lang="en-US"/>
          </a:p>
        </p:txBody>
      </p:sp>
    </p:spTree>
    <p:extLst>
      <p:ext uri="{BB962C8B-B14F-4D97-AF65-F5344CB8AC3E}">
        <p14:creationId xmlns:p14="http://schemas.microsoft.com/office/powerpoint/2010/main" val="1481257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D57E65-1D00-4776-8491-3A5172BE845B}" type="slidenum">
              <a:rPr lang="en-US" smtClean="0"/>
              <a:pPr/>
              <a:t>8</a:t>
            </a:fld>
            <a:endParaRPr lang="en-US"/>
          </a:p>
        </p:txBody>
      </p:sp>
    </p:spTree>
    <p:extLst>
      <p:ext uri="{BB962C8B-B14F-4D97-AF65-F5344CB8AC3E}">
        <p14:creationId xmlns:p14="http://schemas.microsoft.com/office/powerpoint/2010/main" val="2588956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infographic outlines the steps of the ASW Process.  Notice that teachers will confirm their teaching schedule, choose objectives using strands and standards guidance issued by NCDPI, collect evidence of student work in the form of </a:t>
            </a:r>
            <a:r>
              <a:rPr lang="en-US" baseline="0" dirty="0" err="1" smtClean="0"/>
              <a:t>Timelapse</a:t>
            </a:r>
            <a:r>
              <a:rPr lang="en-US" baseline="0" dirty="0" smtClean="0"/>
              <a:t> Artifacts, and submit their evidence collection to the online platform. Reviewers then access the online platform to review the evidence collections, and teachers receive a Standard 6 rating based on their overall evidence collection rating. </a:t>
            </a:r>
          </a:p>
          <a:p>
            <a:endParaRPr lang="en-US" baseline="0" dirty="0" smtClean="0"/>
          </a:p>
          <a:p>
            <a:r>
              <a:rPr lang="en-US" b="1" i="1" baseline="0" dirty="0" smtClean="0"/>
              <a:t>Click</a:t>
            </a:r>
          </a:p>
          <a:p>
            <a:endParaRPr lang="en-US" baseline="0" dirty="0" smtClean="0"/>
          </a:p>
          <a:p>
            <a:r>
              <a:rPr lang="en-US" baseline="0" dirty="0" smtClean="0"/>
              <a:t>This graphic is from the ASW Overview document, which is posted on the wiki under Important Forms (http://ncasw.ncdpi.wikispaces.net/ImportantForms). </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9</a:t>
            </a:fld>
            <a:endParaRPr lang="en-US"/>
          </a:p>
        </p:txBody>
      </p:sp>
    </p:spTree>
    <p:extLst>
      <p:ext uri="{BB962C8B-B14F-4D97-AF65-F5344CB8AC3E}">
        <p14:creationId xmlns:p14="http://schemas.microsoft.com/office/powerpoint/2010/main" val="4215648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00901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2697745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1614778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1342988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7996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3211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4203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8438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0301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9065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9099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2556927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6604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509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899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5577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1782427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107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60316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949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4692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628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638744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6102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069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139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91828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6603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02032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3055893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8614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9935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9024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91806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060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7319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51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8087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844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3741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0970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6188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3663071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pPr/>
              <a:t>9/16/2014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612277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pPr/>
              <a:t>9/16/2014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4169735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pPr/>
              <a:t>9/16/2014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160617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907222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4192850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pPr/>
              <a:t>9/16/2014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pPr/>
              <a:t>‹#›</a:t>
            </a:fld>
            <a:endParaRPr lang="en-US"/>
          </a:p>
        </p:txBody>
      </p:sp>
    </p:spTree>
    <p:extLst>
      <p:ext uri="{BB962C8B-B14F-4D97-AF65-F5344CB8AC3E}">
        <p14:creationId xmlns:p14="http://schemas.microsoft.com/office/powerpoint/2010/main" val="125629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9102325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960497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985315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TLOn8nuej_Q" TargetMode="External"/><Relationship Id="rId7"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11.png"/><Relationship Id="rId4" Type="http://schemas.openxmlformats.org/officeDocument/2006/relationships/image" Target="../media/image25.wmf"/></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27.wmf"/></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6.png"/><Relationship Id="rId3" Type="http://schemas.openxmlformats.org/officeDocument/2006/relationships/notesSlide" Target="../notesSlides/notesSlide23.xml"/><Relationship Id="rId7" Type="http://schemas.openxmlformats.org/officeDocument/2006/relationships/image" Target="../media/image31.png"/><Relationship Id="rId12" Type="http://schemas.openxmlformats.org/officeDocument/2006/relationships/image" Target="../media/image11.png"/><Relationship Id="rId2" Type="http://schemas.openxmlformats.org/officeDocument/2006/relationships/slideLayout" Target="../slideLayouts/slideLayout26.xml"/><Relationship Id="rId1" Type="http://schemas.openxmlformats.org/officeDocument/2006/relationships/tags" Target="../tags/tag3.xml"/><Relationship Id="rId6" Type="http://schemas.openxmlformats.org/officeDocument/2006/relationships/image" Target="../media/image30.jpeg"/><Relationship Id="rId11" Type="http://schemas.openxmlformats.org/officeDocument/2006/relationships/image" Target="../media/image35.jpe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gif"/><Relationship Id="rId9" Type="http://schemas.openxmlformats.org/officeDocument/2006/relationships/image" Target="../media/image33.jpeg"/><Relationship Id="rId1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11.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image" Target="../media/image45.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44.wmf"/></Relationships>
</file>

<file path=ppt/slides/_rels/slide35.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42.png"/><Relationship Id="rId4" Type="http://schemas.openxmlformats.org/officeDocument/2006/relationships/image" Target="../media/image45.png"/></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45.png"/><Relationship Id="rId4" Type="http://schemas.openxmlformats.org/officeDocument/2006/relationships/image" Target="../media/image44.wmf"/></Relationships>
</file>

<file path=ppt/slides/_rels/slide3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6.png"/><Relationship Id="rId7" Type="http://schemas.openxmlformats.org/officeDocument/2006/relationships/image" Target="../media/image49.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48.wmf"/><Relationship Id="rId5" Type="http://schemas.openxmlformats.org/officeDocument/2006/relationships/image" Target="../media/image47.png"/><Relationship Id="rId4" Type="http://schemas.openxmlformats.org/officeDocument/2006/relationships/image" Target="../media/image44.wmf"/></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notesSlide" Target="../notesSlides/notesSlide39.xml"/><Relationship Id="rId7" Type="http://schemas.openxmlformats.org/officeDocument/2006/relationships/image" Target="../media/image50.png"/><Relationship Id="rId2" Type="http://schemas.openxmlformats.org/officeDocument/2006/relationships/slideLayout" Target="../slideLayouts/slideLayout38.xml"/><Relationship Id="rId1" Type="http://schemas.openxmlformats.org/officeDocument/2006/relationships/tags" Target="../tags/tag6.xml"/><Relationship Id="rId6" Type="http://schemas.openxmlformats.org/officeDocument/2006/relationships/hyperlink" Target="http://ncasw.ncdpi.wikispaces.net/" TargetMode="External"/><Relationship Id="rId5" Type="http://schemas.openxmlformats.org/officeDocument/2006/relationships/hyperlink" Target="http://ncees.ncdpi.wikispaces.net/NCEES+Wiki" TargetMode="External"/><Relationship Id="rId4" Type="http://schemas.openxmlformats.org/officeDocument/2006/relationships/hyperlink" Target="http://www.ncpublicschools.org/effectiveness-mode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tinyurl.com/Wake-ASW" TargetMode="External"/><Relationship Id="rId2" Type="http://schemas.openxmlformats.org/officeDocument/2006/relationships/notesSlide" Target="../notesSlides/notesSlide40.xml"/><Relationship Id="rId1" Type="http://schemas.openxmlformats.org/officeDocument/2006/relationships/slideLayout" Target="../slideLayouts/slideLayout38.xml"/><Relationship Id="rId4" Type="http://schemas.openxmlformats.org/officeDocument/2006/relationships/hyperlink" Target="http://tinyurl.com/Wake-Artsfolio"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tinyurl.com/Pieces-Gold-2015" TargetMode="External"/><Relationship Id="rId2" Type="http://schemas.openxmlformats.org/officeDocument/2006/relationships/notesSlide" Target="../notesSlides/notesSlide41.xml"/><Relationship Id="rId1" Type="http://schemas.openxmlformats.org/officeDocument/2006/relationships/slideLayout" Target="../slideLayouts/slideLayout38.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3.xml"/><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3" Type="http://schemas.openxmlformats.org/officeDocument/2006/relationships/hyperlink" Target="https://www.youtube.com/watch?v=Z18vJwmxFFY" TargetMode="External"/><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55.wmf"/><Relationship Id="rId4" Type="http://schemas.openxmlformats.org/officeDocument/2006/relationships/image" Target="../media/image54.w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87929" y="2590800"/>
            <a:ext cx="6400800" cy="838200"/>
          </a:xfrm>
        </p:spPr>
        <p:txBody>
          <a:bodyPr/>
          <a:lstStyle/>
          <a:p>
            <a:r>
              <a:rPr lang="en-US" dirty="0" smtClean="0">
                <a:hlinkClick r:id="rId3"/>
              </a:rPr>
              <a:t>Opportunity through Risk and Failure</a:t>
            </a:r>
            <a:endParaRPr lang="en-US" dirty="0"/>
          </a:p>
        </p:txBody>
      </p:sp>
      <p:pic>
        <p:nvPicPr>
          <p:cNvPr id="6146" name="Picture 2" descr="C:\Users\egrimes-droessler\AppData\Local\Microsoft\Windows\Temporary Internet Files\Content.IE5\3QRR0S6G\MC90033417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1212" y="0"/>
            <a:ext cx="1732788" cy="1824228"/>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egrimes-droessler\AppData\Local\Microsoft\Windows\Temporary Internet Files\Content.IE5\URAF4VY1\MC90001873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35966"/>
            <a:ext cx="2819400" cy="1869034"/>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egrimes-droessler\AppData\Local\Microsoft\Windows\Temporary Internet Files\Content.IE5\3QRR0S6G\MC900096113[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 y="4178650"/>
            <a:ext cx="3062342" cy="2681527"/>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Users\egrimes-droessler\AppData\Local\Microsoft\Windows\Temporary Internet Files\Content.IE5\URAF4VY1\MC900355237[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81800" y="4452079"/>
            <a:ext cx="2362200" cy="2363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625073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2057400"/>
            <a:ext cx="8763491" cy="3388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447040"/>
            <a:ext cx="8763000" cy="1200329"/>
          </a:xfrm>
          <a:prstGeom prst="rect">
            <a:avLst/>
          </a:prstGeom>
          <a:noFill/>
        </p:spPr>
        <p:txBody>
          <a:bodyPr wrap="square" rtlCol="0">
            <a:spAutoFit/>
          </a:bodyPr>
          <a:lstStyle/>
          <a:p>
            <a:pPr defTabSz="457200"/>
            <a:r>
              <a:rPr lang="en-US" sz="3600" b="1" u="sng" kern="1200" dirty="0" smtClean="0">
                <a:latin typeface="Arial" panose="020B0604020202020204" pitchFamily="34" charset="0"/>
                <a:cs typeface="Arial" panose="020B0604020202020204" pitchFamily="34" charset="0"/>
              </a:rPr>
              <a:t>Overview: Analysis of Student Work</a:t>
            </a:r>
            <a:r>
              <a:rPr lang="en-US" sz="3600" b="1" kern="1200" dirty="0" smtClean="0">
                <a:latin typeface="Arial" panose="020B0604020202020204" pitchFamily="34" charset="0"/>
                <a:cs typeface="Arial" panose="020B0604020202020204" pitchFamily="34" charset="0"/>
              </a:rPr>
              <a:t>                			                            ASW </a:t>
            </a:r>
            <a:r>
              <a:rPr lang="en-US" sz="3600" b="1" kern="1200" dirty="0">
                <a:latin typeface="Arial" panose="020B0604020202020204" pitchFamily="34" charset="0"/>
                <a:cs typeface="Arial" panose="020B0604020202020204" pitchFamily="34" charset="0"/>
              </a:rPr>
              <a:t>Process  </a:t>
            </a:r>
          </a:p>
        </p:txBody>
      </p:sp>
    </p:spTree>
    <p:extLst>
      <p:ext uri="{BB962C8B-B14F-4D97-AF65-F5344CB8AC3E}">
        <p14:creationId xmlns:p14="http://schemas.microsoft.com/office/powerpoint/2010/main" val="44878651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pPr algn="l"/>
            <a:r>
              <a:rPr lang="en-US" sz="3600" b="1" dirty="0" smtClean="0">
                <a:latin typeface="Arial" panose="020B0604020202020204" pitchFamily="34" charset="0"/>
                <a:cs typeface="Arial" panose="020B0604020202020204" pitchFamily="34" charset="0"/>
              </a:rPr>
              <a:t>ASW Process: A Quick Guide</a:t>
            </a:r>
            <a:endParaRPr lang="en-US" sz="3600" b="1" dirty="0">
              <a:latin typeface="Arial" panose="020B0604020202020204" pitchFamily="34" charset="0"/>
              <a:cs typeface="Arial" panose="020B0604020202020204" pitchFamily="34" charset="0"/>
            </a:endParaRPr>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1010551"/>
            <a:ext cx="4800600" cy="5686517"/>
          </a:xfrm>
          <a:prstGeom prst="rect">
            <a:avLst/>
          </a:prstGeom>
          <a:solidFill>
            <a:schemeClr val="tx1"/>
          </a:solidFill>
          <a:ln>
            <a:noFill/>
          </a:ln>
          <a:extLst/>
        </p:spPr>
      </p:pic>
      <p:sp>
        <p:nvSpPr>
          <p:cNvPr id="3" name="Oval 2"/>
          <p:cNvSpPr/>
          <p:nvPr/>
        </p:nvSpPr>
        <p:spPr>
          <a:xfrm>
            <a:off x="2362200" y="1752600"/>
            <a:ext cx="2286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590800" y="1828800"/>
            <a:ext cx="5334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5" name="Oval 14"/>
          <p:cNvSpPr/>
          <p:nvPr/>
        </p:nvSpPr>
        <p:spPr>
          <a:xfrm>
            <a:off x="3124200" y="1752600"/>
            <a:ext cx="2286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177841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731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60743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Validate Class Schedule</a:t>
            </a:r>
            <a:endParaRPr lang="en-US" dirty="0"/>
          </a:p>
        </p:txBody>
      </p:sp>
      <p:sp>
        <p:nvSpPr>
          <p:cNvPr id="3" name="Content Placeholder 2"/>
          <p:cNvSpPr>
            <a:spLocks noGrp="1"/>
          </p:cNvSpPr>
          <p:nvPr>
            <p:ph idx="1"/>
          </p:nvPr>
        </p:nvSpPr>
        <p:spPr/>
        <p:txBody>
          <a:bodyPr/>
          <a:lstStyle/>
          <a:p>
            <a:endParaRPr lang="en-US"/>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3124" r="5412" b="5630"/>
          <a:stretch/>
        </p:blipFill>
        <p:spPr bwMode="auto">
          <a:xfrm>
            <a:off x="76200" y="1219200"/>
            <a:ext cx="8902288"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Left Arrow 3"/>
          <p:cNvSpPr/>
          <p:nvPr/>
        </p:nvSpPr>
        <p:spPr>
          <a:xfrm rot="19777930">
            <a:off x="1630458" y="5263489"/>
            <a:ext cx="2133600" cy="1132909"/>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626842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Validate Class Schedule</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2859" b="12136"/>
          <a:stretch/>
        </p:blipFill>
        <p:spPr bwMode="auto">
          <a:xfrm>
            <a:off x="0" y="1554480"/>
            <a:ext cx="9144000" cy="5303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Left Arrow 4"/>
          <p:cNvSpPr/>
          <p:nvPr/>
        </p:nvSpPr>
        <p:spPr>
          <a:xfrm rot="5400000">
            <a:off x="2019300" y="3543301"/>
            <a:ext cx="2133600" cy="685799"/>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eft Arrow 5"/>
          <p:cNvSpPr/>
          <p:nvPr/>
        </p:nvSpPr>
        <p:spPr>
          <a:xfrm rot="5400000">
            <a:off x="2857499" y="3543301"/>
            <a:ext cx="2133600" cy="685799"/>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521866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latin typeface="Arial" panose="020B0604020202020204" pitchFamily="34" charset="0"/>
                <a:cs typeface="Arial" panose="020B0604020202020204" pitchFamily="34" charset="0"/>
              </a:rPr>
              <a:t>Teaching Context</a:t>
            </a:r>
            <a:endParaRPr lang="en-US" sz="36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447800" y="1905000"/>
            <a:ext cx="6172200" cy="2971800"/>
          </a:xfrm>
        </p:spPr>
        <p:txBody>
          <a:bodyPr/>
          <a:lstStyle/>
          <a:p>
            <a:r>
              <a:rPr lang="en-US" dirty="0" smtClean="0"/>
              <a:t>Screen shot</a:t>
            </a:r>
          </a:p>
        </p:txBody>
      </p:sp>
      <p:grpSp>
        <p:nvGrpSpPr>
          <p:cNvPr id="5" name="Group 4"/>
          <p:cNvGrpSpPr/>
          <p:nvPr/>
        </p:nvGrpSpPr>
        <p:grpSpPr>
          <a:xfrm>
            <a:off x="304800" y="1066800"/>
            <a:ext cx="8458200" cy="5943600"/>
            <a:chOff x="304800" y="1066800"/>
            <a:chExt cx="8458200" cy="5943600"/>
          </a:xfrm>
        </p:grpSpPr>
        <p:pic>
          <p:nvPicPr>
            <p:cNvPr id="4" name="Picture 3" descr="ss_70909249.jpg"/>
            <p:cNvPicPr>
              <a:picLocks noChangeAspect="1"/>
            </p:cNvPicPr>
            <p:nvPr/>
          </p:nvPicPr>
          <p:blipFill rotWithShape="1">
            <a:blip r:embed="rId3" cstate="print">
              <a:extLst>
                <a:ext uri="{28A0092B-C50C-407E-A947-70E740481C1C}">
                  <a14:useLocalDpi xmlns:a14="http://schemas.microsoft.com/office/drawing/2010/main" val="0"/>
                </a:ext>
              </a:extLst>
            </a:blip>
            <a:srcRect l="10491" r="8467"/>
            <a:stretch/>
          </p:blipFill>
          <p:spPr bwMode="auto">
            <a:xfrm>
              <a:off x="304800" y="1066800"/>
              <a:ext cx="84582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8763" y="1950314"/>
              <a:ext cx="5938837" cy="330748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pic>
        <p:nvPicPr>
          <p:cNvPr id="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318" r="72222" b="85611"/>
          <a:stretch/>
        </p:blipFill>
        <p:spPr bwMode="auto">
          <a:xfrm>
            <a:off x="8077200" y="248551"/>
            <a:ext cx="838200" cy="818249"/>
          </a:xfrm>
          <a:prstGeom prst="rect">
            <a:avLst/>
          </a:prstGeom>
          <a:solidFill>
            <a:schemeClr val="tx1"/>
          </a:solidFill>
          <a:ln>
            <a:noFill/>
          </a:ln>
          <a:extLst/>
        </p:spPr>
      </p:pic>
    </p:spTree>
    <p:extLst>
      <p:ext uri="{BB962C8B-B14F-4D97-AF65-F5344CB8AC3E}">
        <p14:creationId xmlns:p14="http://schemas.microsoft.com/office/powerpoint/2010/main" val="276961773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7" name="Shape 254"/>
          <p:cNvSpPr txBox="1">
            <a:spLocks noGrp="1"/>
          </p:cNvSpPr>
          <p:nvPr>
            <p:ph type="body" idx="1"/>
          </p:nvPr>
        </p:nvSpPr>
        <p:spPr>
          <a:xfrm>
            <a:off x="304800" y="1371600"/>
            <a:ext cx="8392883" cy="5257800"/>
          </a:xfrm>
          <a:prstGeom prst="rect">
            <a:avLst/>
          </a:prstGeom>
          <a:noFill/>
          <a:ln>
            <a:noFill/>
          </a:ln>
        </p:spPr>
        <p:txBody>
          <a:bodyPr lIns="91425" tIns="45700" rIns="91425" bIns="45700" anchor="t" anchorCtr="0">
            <a:noAutofit/>
          </a:bodyPr>
          <a:lstStyle/>
          <a:p>
            <a:pPr marL="0" lvl="0" indent="0">
              <a:spcBef>
                <a:spcPts val="0"/>
              </a:spcBef>
              <a:buClr>
                <a:schemeClr val="accent4"/>
              </a:buClr>
              <a:buSzPct val="100000"/>
              <a:buNone/>
            </a:pPr>
            <a:r>
              <a:rPr lang="en-US" sz="2800" dirty="0" smtClean="0">
                <a:latin typeface="Arial" panose="020B0604020202020204" pitchFamily="34" charset="0"/>
                <a:cs typeface="Arial" panose="020B0604020202020204" pitchFamily="34" charset="0"/>
              </a:rPr>
              <a:t>Principal receives a notification once a teacher’s schedule has been validated.  The principal will then log into the Online Platform to confirm that the schedule is correct.  </a:t>
            </a:r>
          </a:p>
          <a:p>
            <a:pPr marL="0" lvl="0" indent="0">
              <a:spcBef>
                <a:spcPts val="0"/>
              </a:spcBef>
              <a:buClr>
                <a:schemeClr val="accent4"/>
              </a:buClr>
              <a:buSzPct val="100000"/>
              <a:buNone/>
            </a:pPr>
            <a:endParaRPr lang="en-US" sz="2800" dirty="0">
              <a:latin typeface="Arial" panose="020B0604020202020204" pitchFamily="34" charset="0"/>
              <a:cs typeface="Arial" panose="020B0604020202020204" pitchFamily="34" charset="0"/>
            </a:endParaRPr>
          </a:p>
          <a:p>
            <a:pPr indent="-342900">
              <a:spcBef>
                <a:spcPts val="0"/>
              </a:spcBef>
              <a:buClr>
                <a:schemeClr val="accent4"/>
              </a:buClr>
              <a:buSzPct val="100000"/>
            </a:pPr>
            <a:endParaRPr lang="en-US" sz="2800" i="0" u="none" strike="noStrike" cap="none" baseline="0" dirty="0">
              <a:latin typeface="Arial" panose="020B0604020202020204" pitchFamily="34" charset="0"/>
              <a:cs typeface="Arial" panose="020B0604020202020204" pitchFamily="34" charset="0"/>
              <a:sym typeface="Arial"/>
            </a:endParaRPr>
          </a:p>
        </p:txBody>
      </p:sp>
      <p:sp>
        <p:nvSpPr>
          <p:cNvPr id="10" name="Shape 253"/>
          <p:cNvSpPr txBox="1">
            <a:spLocks/>
          </p:cNvSpPr>
          <p:nvPr/>
        </p:nvSpPr>
        <p:spPr>
          <a:xfrm>
            <a:off x="163284" y="152400"/>
            <a:ext cx="8534399" cy="1066799"/>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1pPr>
            <a:lvl2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2pPr>
            <a:lvl3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3pPr>
            <a:lvl4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4pPr>
            <a:lvl5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5pPr>
            <a:lvl6pPr marL="457200" marR="0" indent="0" algn="ctr" rtl="0">
              <a:spcBef>
                <a:spcPts val="0"/>
              </a:spcBef>
              <a:spcAft>
                <a:spcPts val="0"/>
              </a:spcAft>
              <a:defRPr sz="4400" b="0" i="0" u="none" strike="noStrike" cap="none" baseline="0">
                <a:solidFill>
                  <a:srgbClr val="173962"/>
                </a:solidFill>
                <a:latin typeface="Arial"/>
                <a:ea typeface="Arial"/>
                <a:cs typeface="Arial"/>
                <a:sym typeface="Arial"/>
              </a:defRPr>
            </a:lvl6pPr>
            <a:lvl7pPr marL="914400" marR="0" indent="0" algn="ctr" rtl="0">
              <a:spcBef>
                <a:spcPts val="0"/>
              </a:spcBef>
              <a:spcAft>
                <a:spcPts val="0"/>
              </a:spcAft>
              <a:defRPr sz="4400" b="0" i="0" u="none" strike="noStrike" cap="none" baseline="0">
                <a:solidFill>
                  <a:srgbClr val="173962"/>
                </a:solidFill>
                <a:latin typeface="Arial"/>
                <a:ea typeface="Arial"/>
                <a:cs typeface="Arial"/>
                <a:sym typeface="Arial"/>
              </a:defRPr>
            </a:lvl7pPr>
            <a:lvl8pPr marL="1371600" marR="0" indent="0" algn="ctr" rtl="0">
              <a:spcBef>
                <a:spcPts val="0"/>
              </a:spcBef>
              <a:spcAft>
                <a:spcPts val="0"/>
              </a:spcAft>
              <a:defRPr sz="4400" b="0" i="0" u="none" strike="noStrike" cap="none" baseline="0">
                <a:solidFill>
                  <a:srgbClr val="173962"/>
                </a:solidFill>
                <a:latin typeface="Arial"/>
                <a:ea typeface="Arial"/>
                <a:cs typeface="Arial"/>
                <a:sym typeface="Arial"/>
              </a:defRPr>
            </a:lvl8pPr>
            <a:lvl9pPr marL="1828800" marR="0" indent="0" algn="ctr" rtl="0">
              <a:spcBef>
                <a:spcPts val="0"/>
              </a:spcBef>
              <a:spcAft>
                <a:spcPts val="0"/>
              </a:spcAft>
              <a:defRPr sz="4400" b="0" i="0" u="none" strike="noStrike" cap="none" baseline="0">
                <a:solidFill>
                  <a:srgbClr val="173962"/>
                </a:solidFill>
                <a:latin typeface="Arial"/>
                <a:ea typeface="Arial"/>
                <a:cs typeface="Arial"/>
                <a:sym typeface="Arial"/>
              </a:defRPr>
            </a:lvl9pPr>
          </a:lstStyle>
          <a:p>
            <a:pPr>
              <a:buSzPct val="25000"/>
              <a:defRPr/>
            </a:pPr>
            <a:r>
              <a:rPr lang="en-US" kern="0" dirty="0" smtClean="0">
                <a:solidFill>
                  <a:srgbClr val="000000"/>
                </a:solidFill>
                <a:latin typeface="Arial" panose="020B0604020202020204" pitchFamily="34" charset="0"/>
                <a:cs typeface="Arial" panose="020B0604020202020204" pitchFamily="34" charset="0"/>
              </a:rPr>
              <a:t>Principal’s Input    </a:t>
            </a:r>
            <a:endParaRPr lang="en-US" kern="0" dirty="0">
              <a:solidFill>
                <a:srgbClr val="000000"/>
              </a:solidFill>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429" r="14286" b="86057"/>
          <a:stretch/>
        </p:blipFill>
        <p:spPr bwMode="auto">
          <a:xfrm>
            <a:off x="8025871" y="216929"/>
            <a:ext cx="838200" cy="937740"/>
          </a:xfrm>
          <a:prstGeom prst="rect">
            <a:avLst/>
          </a:prstGeom>
          <a:solidFill>
            <a:schemeClr val="tx1"/>
          </a:solidFill>
          <a:ln>
            <a:noFill/>
          </a:ln>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706752"/>
            <a:ext cx="2327645" cy="2230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7"/>
          <p:cNvGrpSpPr/>
          <p:nvPr/>
        </p:nvGrpSpPr>
        <p:grpSpPr>
          <a:xfrm>
            <a:off x="4495800" y="3200400"/>
            <a:ext cx="4229100" cy="3406343"/>
            <a:chOff x="304800" y="1066800"/>
            <a:chExt cx="8458200" cy="5943600"/>
          </a:xfrm>
        </p:grpSpPr>
        <p:pic>
          <p:nvPicPr>
            <p:cNvPr id="9" name="Picture 8" descr="ss_70909249.jpg"/>
            <p:cNvPicPr>
              <a:picLocks noChangeAspect="1"/>
            </p:cNvPicPr>
            <p:nvPr/>
          </p:nvPicPr>
          <p:blipFill rotWithShape="1">
            <a:blip r:embed="rId5" cstate="print">
              <a:extLst>
                <a:ext uri="{28A0092B-C50C-407E-A947-70E740481C1C}">
                  <a14:useLocalDpi xmlns:a14="http://schemas.microsoft.com/office/drawing/2010/main" val="0"/>
                </a:ext>
              </a:extLst>
            </a:blip>
            <a:srcRect l="10491" r="8467"/>
            <a:stretch/>
          </p:blipFill>
          <p:spPr bwMode="auto">
            <a:xfrm>
              <a:off x="304800" y="1066800"/>
              <a:ext cx="84582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28763" y="1950314"/>
              <a:ext cx="5938837" cy="330748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spTree>
    <p:extLst>
      <p:ext uri="{BB962C8B-B14F-4D97-AF65-F5344CB8AC3E}">
        <p14:creationId xmlns:p14="http://schemas.microsoft.com/office/powerpoint/2010/main" val="273112009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4" name="Shape 253"/>
          <p:cNvSpPr txBox="1">
            <a:spLocks noGrp="1"/>
          </p:cNvSpPr>
          <p:nvPr>
            <p:ph type="title"/>
          </p:nvPr>
        </p:nvSpPr>
        <p:spPr>
          <a:xfrm>
            <a:off x="163284" y="152400"/>
            <a:ext cx="8534399" cy="1066799"/>
          </a:xfrm>
          <a:prstGeom prst="rect">
            <a:avLst/>
          </a:prstGeom>
          <a:noFill/>
          <a:ln>
            <a:noFill/>
          </a:ln>
        </p:spPr>
        <p:txBody>
          <a:bodyPr lIns="91425" tIns="45700" rIns="91425" bIns="45700" anchor="ctr" anchorCtr="0">
            <a:noAutofit/>
          </a:bodyPr>
          <a:lstStyle/>
          <a:p>
            <a:pPr algn="l">
              <a:buSzPct val="25000"/>
            </a:pPr>
            <a:r>
              <a:rPr lang="en-US" sz="3600" b="1" dirty="0" smtClean="0">
                <a:latin typeface="Arial" panose="020B0604020202020204" pitchFamily="34" charset="0"/>
                <a:cs typeface="Arial" panose="020B0604020202020204" pitchFamily="34" charset="0"/>
              </a:rPr>
              <a:t>   Class Selection </a:t>
            </a:r>
            <a:endParaRPr lang="en-US" sz="3600" b="1" i="0" u="none" strike="noStrike" cap="none" baseline="0" dirty="0">
              <a:latin typeface="Arial" panose="020B0604020202020204" pitchFamily="34" charset="0"/>
              <a:cs typeface="Arial" panose="020B0604020202020204" pitchFamily="34" charset="0"/>
              <a:sym typeface="Arial"/>
            </a:endParaRPr>
          </a:p>
        </p:txBody>
      </p:sp>
      <p:sp>
        <p:nvSpPr>
          <p:cNvPr id="2" name="TextBox 1"/>
          <p:cNvSpPr txBox="1"/>
          <p:nvPr/>
        </p:nvSpPr>
        <p:spPr>
          <a:xfrm>
            <a:off x="419094" y="2685054"/>
            <a:ext cx="4457706" cy="2246769"/>
          </a:xfrm>
          <a:prstGeom prst="rect">
            <a:avLst/>
          </a:prstGeom>
          <a:noFill/>
        </p:spPr>
        <p:txBody>
          <a:bodyPr wrap="square" rtlCol="0">
            <a:spAutoFit/>
          </a:bodyPr>
          <a:lstStyle/>
          <a:p>
            <a:pPr defTabSz="914400"/>
            <a:r>
              <a:rPr lang="en-US" sz="2800" dirty="0" smtClean="0">
                <a:latin typeface="Arial" panose="020B0604020202020204" pitchFamily="34" charset="0"/>
                <a:cs typeface="Arial" panose="020B0604020202020204" pitchFamily="34" charset="0"/>
              </a:rPr>
              <a:t>Beginning in 2014 – 2015, the online platform will select the classes in which the teacher must collect artifacts.</a:t>
            </a:r>
            <a:endParaRPr lang="en-US" sz="2800" dirty="0">
              <a:latin typeface="Arial" panose="020B0604020202020204" pitchFamily="34" charset="0"/>
              <a:cs typeface="Arial" panose="020B0604020202020204" pitchFamily="34" charset="0"/>
            </a:endParaRPr>
          </a:p>
        </p:txBody>
      </p:sp>
      <p:pic>
        <p:nvPicPr>
          <p:cNvPr id="5" name="Picture 4" descr="ss_70909249.jpg"/>
          <p:cNvPicPr>
            <a:picLocks noChangeAspect="1"/>
          </p:cNvPicPr>
          <p:nvPr/>
        </p:nvPicPr>
        <p:blipFill rotWithShape="1">
          <a:blip r:embed="rId4" cstate="print">
            <a:extLst>
              <a:ext uri="{28A0092B-C50C-407E-A947-70E740481C1C}">
                <a14:useLocalDpi xmlns:a14="http://schemas.microsoft.com/office/drawing/2010/main" val="0"/>
              </a:ext>
            </a:extLst>
          </a:blip>
          <a:srcRect l="10491" r="8467"/>
          <a:stretch/>
        </p:blipFill>
        <p:spPr bwMode="auto">
          <a:xfrm>
            <a:off x="4925786" y="2296886"/>
            <a:ext cx="2917371" cy="2977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3651" r="41270" b="86504"/>
          <a:stretch/>
        </p:blipFill>
        <p:spPr bwMode="auto">
          <a:xfrm>
            <a:off x="8077200" y="228600"/>
            <a:ext cx="838200" cy="888625"/>
          </a:xfrm>
          <a:prstGeom prst="rect">
            <a:avLst/>
          </a:prstGeom>
          <a:solidFill>
            <a:schemeClr val="tx1"/>
          </a:solidFill>
          <a:ln>
            <a:noFill/>
          </a:ln>
          <a:extLst/>
        </p:spPr>
      </p:pic>
    </p:spTree>
    <p:custDataLst>
      <p:tags r:id="rId1"/>
    </p:custDataLst>
    <p:extLst>
      <p:ext uri="{BB962C8B-B14F-4D97-AF65-F5344CB8AC3E}">
        <p14:creationId xmlns:p14="http://schemas.microsoft.com/office/powerpoint/2010/main" val="154925122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4" name="Shape 253"/>
          <p:cNvSpPr txBox="1">
            <a:spLocks noGrp="1"/>
          </p:cNvSpPr>
          <p:nvPr>
            <p:ph type="title"/>
          </p:nvPr>
        </p:nvSpPr>
        <p:spPr>
          <a:xfrm>
            <a:off x="163284" y="152400"/>
            <a:ext cx="8534399" cy="1066799"/>
          </a:xfrm>
          <a:prstGeom prst="rect">
            <a:avLst/>
          </a:prstGeom>
          <a:noFill/>
          <a:ln>
            <a:noFill/>
          </a:ln>
        </p:spPr>
        <p:txBody>
          <a:bodyPr lIns="91425" tIns="45700" rIns="91425" bIns="45700" anchor="ctr" anchorCtr="0">
            <a:noAutofit/>
          </a:bodyPr>
          <a:lstStyle/>
          <a:p>
            <a:pPr>
              <a:buSzPct val="25000"/>
            </a:pPr>
            <a:r>
              <a:rPr lang="en-US" dirty="0" smtClean="0">
                <a:latin typeface="Calibri"/>
                <a:cs typeface="Arial" pitchFamily="34" charset="0"/>
              </a:rPr>
              <a:t>    </a:t>
            </a:r>
            <a:endParaRPr lang="en-US" b="1" i="0" u="none" strike="noStrike" cap="none" baseline="0" dirty="0">
              <a:solidFill>
                <a:srgbClr val="FF0000"/>
              </a:solidFill>
              <a:sym typeface="Arial"/>
            </a:endParaRPr>
          </a:p>
        </p:txBody>
      </p:sp>
      <p:grpSp>
        <p:nvGrpSpPr>
          <p:cNvPr id="5" name="Group 4"/>
          <p:cNvGrpSpPr/>
          <p:nvPr/>
        </p:nvGrpSpPr>
        <p:grpSpPr>
          <a:xfrm>
            <a:off x="4876800" y="1300818"/>
            <a:ext cx="4179984" cy="2471057"/>
            <a:chOff x="3660255" y="2476497"/>
            <a:chExt cx="4179984" cy="2471057"/>
          </a:xfrm>
          <a:solidFill>
            <a:schemeClr val="bg1"/>
          </a:solidFill>
        </p:grpSpPr>
        <p:sp>
          <p:nvSpPr>
            <p:cNvPr id="10" name="Rectangle 9"/>
            <p:cNvSpPr/>
            <p:nvPr/>
          </p:nvSpPr>
          <p:spPr>
            <a:xfrm>
              <a:off x="3660255" y="2476497"/>
              <a:ext cx="4179984" cy="24710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0001" y="2536347"/>
              <a:ext cx="4055646" cy="2340453"/>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extBox 7"/>
          <p:cNvSpPr txBox="1"/>
          <p:nvPr/>
        </p:nvSpPr>
        <p:spPr>
          <a:xfrm>
            <a:off x="139336" y="1382439"/>
            <a:ext cx="4737464" cy="3970318"/>
          </a:xfrm>
          <a:prstGeom prst="rect">
            <a:avLst/>
          </a:prstGeom>
          <a:noFill/>
        </p:spPr>
        <p:txBody>
          <a:bodyPr wrap="square" rtlCol="0">
            <a:spAutoFit/>
          </a:bodyPr>
          <a:lstStyle/>
          <a:p>
            <a:pPr lvl="0" defTabSz="914400"/>
            <a:r>
              <a:rPr lang="en-US" sz="2800" u="sng" dirty="0" smtClean="0">
                <a:latin typeface="Arial" panose="020B0604020202020204" pitchFamily="34" charset="0"/>
                <a:cs typeface="Arial" panose="020B0604020202020204" pitchFamily="34" charset="0"/>
              </a:rPr>
              <a:t>Objectives:</a:t>
            </a:r>
          </a:p>
          <a:p>
            <a:pPr lvl="0" defTabSz="914400"/>
            <a:r>
              <a:rPr lang="en-US" sz="2800" dirty="0" smtClean="0">
                <a:latin typeface="Arial" panose="020B0604020202020204" pitchFamily="34" charset="0"/>
                <a:cs typeface="Arial" panose="020B0604020202020204" pitchFamily="34" charset="0"/>
              </a:rPr>
              <a:t>Using </a:t>
            </a:r>
            <a:r>
              <a:rPr lang="en-US" sz="2800" dirty="0">
                <a:latin typeface="Arial" panose="020B0604020202020204" pitchFamily="34" charset="0"/>
                <a:cs typeface="Arial" panose="020B0604020202020204" pitchFamily="34" charset="0"/>
              </a:rPr>
              <a:t>the Strands and Standards guidance </a:t>
            </a:r>
            <a:r>
              <a:rPr lang="en-US" sz="2800" dirty="0" smtClean="0">
                <a:latin typeface="Arial" panose="020B0604020202020204" pitchFamily="34" charset="0"/>
                <a:cs typeface="Arial" panose="020B0604020202020204" pitchFamily="34" charset="0"/>
              </a:rPr>
              <a:t>charts, the teacher will choose 5 </a:t>
            </a:r>
            <a:r>
              <a:rPr lang="en-US" sz="2800" dirty="0" smtClean="0">
                <a:latin typeface="Arial" panose="020B0604020202020204" pitchFamily="34" charset="0"/>
                <a:cs typeface="Arial" panose="020B0604020202020204" pitchFamily="34" charset="0"/>
              </a:rPr>
              <a:t>objectives </a:t>
            </a:r>
            <a:r>
              <a:rPr lang="en-US" sz="2800" b="1" dirty="0" smtClean="0">
                <a:solidFill>
                  <a:srgbClr val="7030A0"/>
                </a:solidFill>
                <a:latin typeface="Arial" panose="020B0604020202020204" pitchFamily="34" charset="0"/>
                <a:cs typeface="Arial" panose="020B0604020202020204" pitchFamily="34" charset="0"/>
              </a:rPr>
              <a:t>total.</a:t>
            </a:r>
          </a:p>
          <a:p>
            <a:pPr lvl="0" defTabSz="914400"/>
            <a:endParaRPr lang="en-US" sz="2800" b="1" dirty="0" smtClean="0">
              <a:solidFill>
                <a:srgbClr val="7030A0"/>
              </a:solidFill>
              <a:latin typeface="Arial" panose="020B0604020202020204" pitchFamily="34" charset="0"/>
              <a:cs typeface="Arial" panose="020B0604020202020204" pitchFamily="34" charset="0"/>
            </a:endParaRPr>
          </a:p>
          <a:p>
            <a:pPr lvl="0" defTabSz="914400"/>
            <a:r>
              <a:rPr lang="en-US" sz="2800" dirty="0" smtClean="0">
                <a:solidFill>
                  <a:schemeClr val="accent2">
                    <a:lumMod val="75000"/>
                  </a:schemeClr>
                </a:solidFill>
                <a:latin typeface="Arial" panose="020B0604020202020204" pitchFamily="34" charset="0"/>
                <a:cs typeface="Arial" panose="020B0604020202020204" pitchFamily="34" charset="0"/>
              </a:rPr>
              <a:t>1 objective for each  identified class.  </a:t>
            </a:r>
            <a:endParaRPr lang="en-US" sz="2800" dirty="0">
              <a:solidFill>
                <a:schemeClr val="accent2">
                  <a:lumMod val="75000"/>
                </a:schemeClr>
              </a:solidFill>
              <a:latin typeface="Arial" panose="020B0604020202020204" pitchFamily="34" charset="0"/>
              <a:cs typeface="Arial" panose="020B0604020202020204" pitchFamily="34" charset="0"/>
            </a:endParaRPr>
          </a:p>
          <a:p>
            <a:pPr lvl="0" defTabSz="914400"/>
            <a:endParaRPr lang="en-US" sz="2800" dirty="0">
              <a:solidFill>
                <a:srgbClr val="63554C"/>
              </a:solidFill>
              <a:latin typeface="Calibri"/>
            </a:endParaRPr>
          </a:p>
        </p:txBody>
      </p:sp>
      <p:sp>
        <p:nvSpPr>
          <p:cNvPr id="17" name="TextBox 16"/>
          <p:cNvSpPr txBox="1"/>
          <p:nvPr/>
        </p:nvSpPr>
        <p:spPr>
          <a:xfrm>
            <a:off x="533400" y="447040"/>
            <a:ext cx="82296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Objective Selection</a:t>
            </a:r>
            <a:r>
              <a:rPr lang="en-US" sz="3600" b="1" kern="1200" dirty="0" smtClean="0">
                <a:latin typeface="Arial" panose="020B0604020202020204" pitchFamily="34" charset="0"/>
                <a:cs typeface="Arial" panose="020B0604020202020204" pitchFamily="34" charset="0"/>
              </a:rPr>
              <a:t>  </a:t>
            </a:r>
            <a:endParaRPr lang="en-US" sz="3600" b="1" kern="1200" dirty="0">
              <a:latin typeface="Arial" panose="020B0604020202020204" pitchFamily="34" charset="0"/>
              <a:cs typeface="Arial" panose="020B0604020202020204" pitchFamily="34" charset="0"/>
            </a:endParaRPr>
          </a:p>
        </p:txBody>
      </p:sp>
      <p:pic>
        <p:nvPicPr>
          <p:cNvPr id="1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429" r="14286" b="86057"/>
          <a:stretch/>
        </p:blipFill>
        <p:spPr bwMode="auto">
          <a:xfrm>
            <a:off x="7947349" y="301335"/>
            <a:ext cx="838200" cy="937740"/>
          </a:xfrm>
          <a:prstGeom prst="rect">
            <a:avLst/>
          </a:prstGeom>
          <a:solidFill>
            <a:schemeClr val="tx1"/>
          </a:solidFill>
          <a:ln>
            <a:noFill/>
          </a:ln>
          <a:extLst/>
        </p:spPr>
      </p:pic>
      <p:sp>
        <p:nvSpPr>
          <p:cNvPr id="2" name="TextBox 1"/>
          <p:cNvSpPr txBox="1"/>
          <p:nvPr/>
        </p:nvSpPr>
        <p:spPr>
          <a:xfrm>
            <a:off x="1143000" y="5345668"/>
            <a:ext cx="6672019" cy="369332"/>
          </a:xfrm>
          <a:prstGeom prst="rect">
            <a:avLst/>
          </a:prstGeom>
          <a:noFill/>
        </p:spPr>
        <p:txBody>
          <a:bodyPr wrap="none" rtlCol="0">
            <a:spAutoFit/>
          </a:bodyPr>
          <a:lstStyle/>
          <a:p>
            <a:r>
              <a:rPr lang="en-US" dirty="0" smtClean="0"/>
              <a:t>For semester classes – 2 classes in the Fall and 3 classes  in the Spring</a:t>
            </a:r>
            <a:endParaRPr lang="en-US" dirty="0"/>
          </a:p>
        </p:txBody>
      </p:sp>
    </p:spTree>
    <p:extLst>
      <p:ext uri="{BB962C8B-B14F-4D97-AF65-F5344CB8AC3E}">
        <p14:creationId xmlns:p14="http://schemas.microsoft.com/office/powerpoint/2010/main" val="19069056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11162"/>
          </a:xfrm>
        </p:spPr>
        <p:txBody>
          <a:bodyPr>
            <a:normAutofit fontScale="90000"/>
          </a:bodyPr>
          <a:lstStyle/>
          <a:p>
            <a:r>
              <a:rPr lang="en-US" dirty="0" smtClean="0"/>
              <a:t>Elementary Visual Art Example</a:t>
            </a:r>
            <a:endParaRPr lang="en-US" dirty="0"/>
          </a:p>
        </p:txBody>
      </p:sp>
      <p:sp>
        <p:nvSpPr>
          <p:cNvPr id="3" name="Content Placeholder 2"/>
          <p:cNvSpPr>
            <a:spLocks noGrp="1"/>
          </p:cNvSpPr>
          <p:nvPr>
            <p:ph idx="1"/>
          </p:nvPr>
        </p:nvSpPr>
        <p:spPr>
          <a:xfrm>
            <a:off x="76200" y="1676400"/>
            <a:ext cx="9067800" cy="5181600"/>
          </a:xfrm>
        </p:spPr>
        <p:txBody>
          <a:bodyPr>
            <a:normAutofit fontScale="40000" lnSpcReduction="20000"/>
          </a:bodyPr>
          <a:lstStyle/>
          <a:p>
            <a:pPr marL="0" indent="0">
              <a:buNone/>
            </a:pPr>
            <a:r>
              <a:rPr lang="en-US" b="1" dirty="0"/>
              <a:t>Kindergarten - K.V.2.3 </a:t>
            </a:r>
            <a:r>
              <a:rPr lang="en-US" dirty="0"/>
              <a:t>- Create original art that does not rely on copying or tracing </a:t>
            </a:r>
            <a:r>
              <a:rPr lang="en-US" dirty="0" smtClean="0"/>
              <a:t> </a:t>
            </a:r>
          </a:p>
          <a:p>
            <a:pPr marL="457200" lvl="1" indent="0">
              <a:buNone/>
            </a:pPr>
            <a:r>
              <a:rPr lang="en-US" sz="3000" dirty="0" smtClean="0"/>
              <a:t>pre-assessment </a:t>
            </a:r>
            <a:r>
              <a:rPr lang="en-US" sz="3000" dirty="0"/>
              <a:t>could be a picture of the student's work after the first day of instruction - post-assessment could be a picture of the student's work upon completion OR pre-assessment could be a completed picture early in the year and a completed picture late in the year.   At each submission you will be asked to explain the context of your teaching (how often you see the class, how long the class period is, and how the evidence is an example of the objectives).  You will also have the opportunity to upload additional information such as rubrics to provide further clarification</a:t>
            </a:r>
            <a:r>
              <a:rPr lang="en-US" sz="3000" dirty="0" smtClean="0"/>
              <a:t>.</a:t>
            </a:r>
          </a:p>
          <a:p>
            <a:endParaRPr lang="en-US" dirty="0"/>
          </a:p>
          <a:p>
            <a:pPr marL="0" indent="0">
              <a:buNone/>
            </a:pPr>
            <a:r>
              <a:rPr lang="en-US" b="1" dirty="0"/>
              <a:t>1st grade - 1.CX.1.3</a:t>
            </a:r>
            <a:r>
              <a:rPr lang="en-US" dirty="0"/>
              <a:t> -</a:t>
            </a:r>
            <a:r>
              <a:rPr lang="en-US" b="1" dirty="0"/>
              <a:t> Classify </a:t>
            </a:r>
            <a:r>
              <a:rPr lang="en-US" dirty="0"/>
              <a:t>art into categories, such as landscapes, cityscapes, seascapes, portraits, and still life.  </a:t>
            </a:r>
            <a:endParaRPr lang="en-US" dirty="0" smtClean="0"/>
          </a:p>
          <a:p>
            <a:pPr marL="457200" lvl="1" indent="0">
              <a:buNone/>
            </a:pPr>
            <a:r>
              <a:rPr lang="en-US" sz="3000" dirty="0" smtClean="0"/>
              <a:t>Perhaps </a:t>
            </a:r>
            <a:r>
              <a:rPr lang="en-US" sz="3000" dirty="0"/>
              <a:t>create a quiz with examples </a:t>
            </a:r>
            <a:r>
              <a:rPr lang="en-US" sz="3000" dirty="0" smtClean="0"/>
              <a:t>(see next slide) as </a:t>
            </a:r>
            <a:r>
              <a:rPr lang="en-US" sz="3000" dirty="0"/>
              <a:t>a pre-assessment and then after instruction in each of these areas another quiz (if the pre-&amp; post- use the same examples that would likely show growth but a post-instruction quiz that has different art examples and improved student performance would be a great way to demonstrate growth &amp; show rigor at the same time</a:t>
            </a:r>
            <a:r>
              <a:rPr lang="en-US" sz="3000" dirty="0" smtClean="0"/>
              <a:t>)</a:t>
            </a:r>
          </a:p>
          <a:p>
            <a:endParaRPr lang="en-US" dirty="0"/>
          </a:p>
          <a:p>
            <a:pPr marL="0" indent="0">
              <a:buNone/>
            </a:pPr>
            <a:r>
              <a:rPr lang="en-US" b="1" dirty="0"/>
              <a:t>2nd grade - 2.CR.1.1</a:t>
            </a:r>
            <a:r>
              <a:rPr lang="en-US" dirty="0"/>
              <a:t> - </a:t>
            </a:r>
            <a:r>
              <a:rPr lang="en-US" b="1" dirty="0"/>
              <a:t>Use art terminology </a:t>
            </a:r>
            <a:r>
              <a:rPr lang="en-US" dirty="0"/>
              <a:t>to describe art in terms of subject and physical characteristics.  </a:t>
            </a:r>
            <a:endParaRPr lang="en-US" dirty="0"/>
          </a:p>
          <a:p>
            <a:pPr marL="457200" lvl="1" indent="0">
              <a:buNone/>
            </a:pPr>
            <a:r>
              <a:rPr lang="en-US" sz="3000" dirty="0" smtClean="0"/>
              <a:t>This </a:t>
            </a:r>
            <a:r>
              <a:rPr lang="en-US" sz="3000" dirty="0"/>
              <a:t>could be a student journal entry describing their work at two points in </a:t>
            </a:r>
            <a:r>
              <a:rPr lang="en-US" sz="3000" dirty="0" smtClean="0"/>
              <a:t>time</a:t>
            </a:r>
          </a:p>
          <a:p>
            <a:pPr marL="0" indent="0">
              <a:buNone/>
            </a:pPr>
            <a:endParaRPr lang="en-US" b="1" dirty="0" smtClean="0"/>
          </a:p>
          <a:p>
            <a:pPr marL="0" indent="0">
              <a:buNone/>
            </a:pPr>
            <a:r>
              <a:rPr lang="en-US" b="1" dirty="0" smtClean="0"/>
              <a:t>3rd </a:t>
            </a:r>
            <a:r>
              <a:rPr lang="en-US" b="1" dirty="0"/>
              <a:t>grade - 3.CX.2.2</a:t>
            </a:r>
            <a:r>
              <a:rPr lang="en-US" dirty="0"/>
              <a:t> - </a:t>
            </a:r>
            <a:r>
              <a:rPr lang="en-US" b="1" dirty="0"/>
              <a:t>Understand how to use information </a:t>
            </a:r>
            <a:r>
              <a:rPr lang="en-US" dirty="0"/>
              <a:t>learned in other disciplines, such as math, science, language arts, social studies, and other arts in visual art </a:t>
            </a:r>
            <a:endParaRPr lang="en-US" dirty="0"/>
          </a:p>
          <a:p>
            <a:pPr marL="457200" lvl="1" indent="0">
              <a:buNone/>
            </a:pPr>
            <a:r>
              <a:rPr lang="en-US" sz="3000" dirty="0" smtClean="0"/>
              <a:t>This </a:t>
            </a:r>
            <a:r>
              <a:rPr lang="en-US" sz="3000" dirty="0"/>
              <a:t>would be a great example for your interdisciplinary instruction - for example math/patterns/measurement ... just remember to be able to identify that objective in both the pre- &amp; post- evidence</a:t>
            </a:r>
            <a:r>
              <a:rPr lang="en-US" sz="3000" dirty="0" smtClean="0"/>
              <a:t>)</a:t>
            </a:r>
          </a:p>
          <a:p>
            <a:endParaRPr lang="en-US" dirty="0"/>
          </a:p>
          <a:p>
            <a:pPr marL="0" indent="0">
              <a:buNone/>
            </a:pPr>
            <a:r>
              <a:rPr lang="en-US" b="1" dirty="0"/>
              <a:t>4th grade - 4.V.2.2</a:t>
            </a:r>
            <a:r>
              <a:rPr lang="en-US" dirty="0"/>
              <a:t> </a:t>
            </a:r>
            <a:r>
              <a:rPr lang="en-US" b="1" dirty="0"/>
              <a:t>- Use ideas and imagery </a:t>
            </a:r>
            <a:r>
              <a:rPr lang="en-US" dirty="0"/>
              <a:t>from North Carolina as sources for creating art </a:t>
            </a:r>
            <a:endParaRPr lang="en-US" dirty="0" smtClean="0"/>
          </a:p>
          <a:p>
            <a:pPr marL="457200" lvl="1" indent="0">
              <a:buNone/>
            </a:pPr>
            <a:r>
              <a:rPr lang="en-US" sz="3000" dirty="0" smtClean="0"/>
              <a:t>3 </a:t>
            </a:r>
            <a:r>
              <a:rPr lang="en-US" sz="3000" dirty="0"/>
              <a:t>regions-coastal/piedmont/mountains, pottery, </a:t>
            </a:r>
            <a:r>
              <a:rPr lang="en-US" sz="3000" dirty="0" smtClean="0"/>
              <a:t>...</a:t>
            </a:r>
            <a:endParaRPr lang="en-US" sz="3000" dirty="0"/>
          </a:p>
          <a:p>
            <a:endParaRPr lang="en-US" b="1" dirty="0" smtClean="0"/>
          </a:p>
          <a:p>
            <a:pPr marL="0" indent="0">
              <a:buNone/>
            </a:pPr>
            <a:r>
              <a:rPr lang="en-US" b="1" dirty="0" smtClean="0"/>
              <a:t>5th </a:t>
            </a:r>
            <a:r>
              <a:rPr lang="en-US" b="1" dirty="0"/>
              <a:t>grade - 5.CR.1.1</a:t>
            </a:r>
            <a:r>
              <a:rPr lang="en-US" dirty="0"/>
              <a:t> - </a:t>
            </a:r>
            <a:r>
              <a:rPr lang="en-US" b="1" dirty="0"/>
              <a:t>Judge art through the application of art concepts and vocabulary </a:t>
            </a:r>
            <a:endParaRPr lang="en-US" dirty="0"/>
          </a:p>
          <a:p>
            <a:pPr marL="457200" lvl="1" indent="0">
              <a:buNone/>
            </a:pPr>
            <a:r>
              <a:rPr lang="en-US" sz="3000" dirty="0" smtClean="0"/>
              <a:t>personal </a:t>
            </a:r>
            <a:r>
              <a:rPr lang="en-US" sz="3000" dirty="0"/>
              <a:t>reflection of their own work using appropriate </a:t>
            </a:r>
            <a:r>
              <a:rPr lang="en-US" sz="3000" dirty="0" smtClean="0"/>
              <a:t>vocabulary</a:t>
            </a:r>
            <a:endParaRPr lang="en-US" sz="3000" dirty="0"/>
          </a:p>
          <a:p>
            <a:endParaRPr lang="en-US" dirty="0"/>
          </a:p>
        </p:txBody>
      </p:sp>
      <p:sp>
        <p:nvSpPr>
          <p:cNvPr id="5" name="TextBox 4"/>
          <p:cNvSpPr txBox="1"/>
          <p:nvPr/>
        </p:nvSpPr>
        <p:spPr>
          <a:xfrm>
            <a:off x="0" y="533400"/>
            <a:ext cx="9144000" cy="1107996"/>
          </a:xfrm>
          <a:prstGeom prst="rect">
            <a:avLst/>
          </a:prstGeom>
          <a:noFill/>
        </p:spPr>
        <p:txBody>
          <a:bodyPr wrap="square" rtlCol="0">
            <a:spAutoFit/>
          </a:bodyPr>
          <a:lstStyle/>
          <a:p>
            <a:r>
              <a:rPr lang="en-US" sz="2400" b="1" dirty="0">
                <a:solidFill>
                  <a:srgbClr val="FF0000"/>
                </a:solidFill>
              </a:rPr>
              <a:t>The  platform will select a representative sample of the teacher’s course load </a:t>
            </a:r>
            <a:r>
              <a:rPr lang="en-US" sz="2400" b="1" dirty="0" smtClean="0">
                <a:solidFill>
                  <a:srgbClr val="FF0000"/>
                </a:solidFill>
              </a:rPr>
              <a:t>(</a:t>
            </a:r>
            <a:r>
              <a:rPr lang="en-US" sz="2400" b="1" dirty="0">
                <a:solidFill>
                  <a:srgbClr val="FF0000"/>
                </a:solidFill>
              </a:rPr>
              <a:t>5 of the 6 classes) as target courses for evidence gathering</a:t>
            </a:r>
          </a:p>
          <a:p>
            <a:endParaRPr lang="en-US" dirty="0"/>
          </a:p>
        </p:txBody>
      </p:sp>
    </p:spTree>
    <p:extLst>
      <p:ext uri="{BB962C8B-B14F-4D97-AF65-F5344CB8AC3E}">
        <p14:creationId xmlns:p14="http://schemas.microsoft.com/office/powerpoint/2010/main" val="4271950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marL="0" indent="0">
              <a:buNone/>
            </a:pPr>
            <a:r>
              <a:rPr lang="en-US" dirty="0" smtClean="0"/>
              <a:t>Updates on:</a:t>
            </a:r>
          </a:p>
          <a:p>
            <a:pPr marL="0" indent="0">
              <a:buNone/>
            </a:pPr>
            <a:endParaRPr lang="en-US" dirty="0"/>
          </a:p>
          <a:p>
            <a:r>
              <a:rPr lang="en-US" dirty="0" smtClean="0"/>
              <a:t>ASW Process </a:t>
            </a:r>
          </a:p>
          <a:p>
            <a:endParaRPr lang="en-US" dirty="0" smtClean="0"/>
          </a:p>
          <a:p>
            <a:r>
              <a:rPr lang="en-US" dirty="0" smtClean="0"/>
              <a:t>Pieces of Gold/Gifts of Gold </a:t>
            </a:r>
          </a:p>
          <a:p>
            <a:endParaRPr lang="en-US" dirty="0" smtClean="0"/>
          </a:p>
          <a:p>
            <a:r>
              <a:rPr lang="en-US" dirty="0" err="1" smtClean="0"/>
              <a:t>Artsfolio</a:t>
            </a:r>
            <a:r>
              <a:rPr lang="en-US" dirty="0" smtClean="0"/>
              <a:t> </a:t>
            </a:r>
          </a:p>
        </p:txBody>
      </p:sp>
    </p:spTree>
    <p:extLst>
      <p:ext uri="{BB962C8B-B14F-4D97-AF65-F5344CB8AC3E}">
        <p14:creationId xmlns:p14="http://schemas.microsoft.com/office/powerpoint/2010/main" val="33353871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76572717"/>
              </p:ext>
            </p:extLst>
          </p:nvPr>
        </p:nvGraphicFramePr>
        <p:xfrm>
          <a:off x="685801" y="228601"/>
          <a:ext cx="8229600" cy="6131427"/>
        </p:xfrm>
        <a:graphic>
          <a:graphicData uri="http://schemas.openxmlformats.org/drawingml/2006/table">
            <a:tbl>
              <a:tblPr firstRow="1" firstCol="1" bandRow="1">
                <a:tableStyleId>{5C22544A-7EE6-4342-B048-85BDC9FD1C3A}</a:tableStyleId>
              </a:tblPr>
              <a:tblGrid>
                <a:gridCol w="3733799"/>
                <a:gridCol w="4495801"/>
              </a:tblGrid>
              <a:tr h="124075">
                <a:tc>
                  <a:txBody>
                    <a:bodyPr/>
                    <a:lstStyle/>
                    <a:p>
                      <a:pPr marL="0" marR="0" algn="ctr">
                        <a:lnSpc>
                          <a:spcPct val="115000"/>
                        </a:lnSpc>
                        <a:spcBef>
                          <a:spcPts val="0"/>
                        </a:spcBef>
                        <a:spcAft>
                          <a:spcPts val="0"/>
                        </a:spcAft>
                      </a:pPr>
                      <a:r>
                        <a:rPr lang="en-US" sz="600" dirty="0">
                          <a:effectLst/>
                        </a:rPr>
                        <a:t>Example of Artwork</a:t>
                      </a:r>
                      <a:endParaRPr lang="en-US" sz="600" dirty="0">
                        <a:effectLst/>
                        <a:latin typeface="Calibri"/>
                        <a:ea typeface="Calibri"/>
                        <a:cs typeface="Times New Roman"/>
                      </a:endParaRPr>
                    </a:p>
                  </a:txBody>
                  <a:tcPr marL="35001" marR="35001" marT="0" marB="0"/>
                </a:tc>
                <a:tc>
                  <a:txBody>
                    <a:bodyPr/>
                    <a:lstStyle/>
                    <a:p>
                      <a:pPr marL="0" marR="0" algn="ctr">
                        <a:lnSpc>
                          <a:spcPct val="115000"/>
                        </a:lnSpc>
                        <a:spcBef>
                          <a:spcPts val="0"/>
                        </a:spcBef>
                        <a:spcAft>
                          <a:spcPts val="0"/>
                        </a:spcAft>
                      </a:pPr>
                      <a:r>
                        <a:rPr lang="en-US" sz="600">
                          <a:effectLst/>
                        </a:rPr>
                        <a:t>Circle the word that best describes the picture</a:t>
                      </a:r>
                      <a:endParaRPr lang="en-US" sz="600">
                        <a:effectLst/>
                        <a:latin typeface="Calibri"/>
                        <a:ea typeface="Calibri"/>
                        <a:cs typeface="Times New Roman"/>
                      </a:endParaRPr>
                    </a:p>
                  </a:txBody>
                  <a:tcPr marL="35001" marR="35001" marT="0" marB="0"/>
                </a:tc>
              </a:tr>
              <a:tr h="1247524">
                <a:tc>
                  <a:txBody>
                    <a:bodyPr/>
                    <a:lstStyle/>
                    <a:p>
                      <a:pPr marL="0" marR="0" algn="ctr">
                        <a:lnSpc>
                          <a:spcPct val="115000"/>
                        </a:lnSpc>
                        <a:spcBef>
                          <a:spcPts val="0"/>
                        </a:spcBef>
                        <a:spcAft>
                          <a:spcPts val="0"/>
                        </a:spcAft>
                      </a:pPr>
                      <a:endParaRPr lang="en-US" sz="600">
                        <a:effectLst/>
                        <a:latin typeface="Calibri"/>
                        <a:ea typeface="Calibri"/>
                        <a:cs typeface="Times New Roman"/>
                      </a:endParaRPr>
                    </a:p>
                  </a:txBody>
                  <a:tcPr marL="35001" marR="35001" marT="0" marB="0"/>
                </a:tc>
                <a:tc>
                  <a:txBody>
                    <a:bodyPr/>
                    <a:lstStyle/>
                    <a:p>
                      <a:pPr marL="0" marR="0" algn="ctr">
                        <a:lnSpc>
                          <a:spcPct val="115000"/>
                        </a:lnSpc>
                        <a:spcBef>
                          <a:spcPts val="0"/>
                        </a:spcBef>
                        <a:spcAft>
                          <a:spcPts val="0"/>
                        </a:spcAft>
                      </a:pPr>
                      <a:r>
                        <a:rPr lang="en-US" sz="1200" dirty="0" smtClean="0">
                          <a:effectLst/>
                        </a:rPr>
                        <a:t>Landscape</a:t>
                      </a:r>
                      <a:r>
                        <a:rPr lang="en-US" sz="1200" baseline="0" dirty="0" smtClean="0">
                          <a:effectLst/>
                        </a:rPr>
                        <a:t> 		</a:t>
                      </a:r>
                      <a:r>
                        <a:rPr lang="en-US" sz="1200" dirty="0" smtClean="0">
                          <a:effectLst/>
                        </a:rPr>
                        <a:t>Cityscape</a:t>
                      </a:r>
                      <a:endParaRPr lang="en-US" sz="1200" dirty="0">
                        <a:effectLst/>
                      </a:endParaRPr>
                    </a:p>
                    <a:p>
                      <a:pPr marL="0" marR="0" algn="ctr">
                        <a:lnSpc>
                          <a:spcPct val="115000"/>
                        </a:lnSpc>
                        <a:spcBef>
                          <a:spcPts val="0"/>
                        </a:spcBef>
                        <a:spcAft>
                          <a:spcPts val="0"/>
                        </a:spcAft>
                      </a:pPr>
                      <a:r>
                        <a:rPr lang="en-US" sz="1200" dirty="0">
                          <a:effectLst/>
                        </a:rPr>
                        <a:t> </a:t>
                      </a:r>
                    </a:p>
                    <a:p>
                      <a:pPr marL="0" marR="0" algn="ctr">
                        <a:lnSpc>
                          <a:spcPct val="115000"/>
                        </a:lnSpc>
                        <a:spcBef>
                          <a:spcPts val="0"/>
                        </a:spcBef>
                        <a:spcAft>
                          <a:spcPts val="0"/>
                        </a:spcAft>
                      </a:pPr>
                      <a:r>
                        <a:rPr lang="en-US" sz="1200" dirty="0">
                          <a:effectLst/>
                        </a:rPr>
                        <a:t>Seascape</a:t>
                      </a:r>
                    </a:p>
                    <a:p>
                      <a:pPr marL="0" marR="0" algn="ctr">
                        <a:lnSpc>
                          <a:spcPct val="115000"/>
                        </a:lnSpc>
                        <a:spcBef>
                          <a:spcPts val="0"/>
                        </a:spcBef>
                        <a:spcAft>
                          <a:spcPts val="0"/>
                        </a:spcAft>
                      </a:pPr>
                      <a:r>
                        <a:rPr lang="en-US" sz="1200" dirty="0">
                          <a:effectLst/>
                        </a:rPr>
                        <a:t> </a:t>
                      </a:r>
                    </a:p>
                    <a:p>
                      <a:pPr marL="0" marR="0" algn="ctr">
                        <a:lnSpc>
                          <a:spcPct val="115000"/>
                        </a:lnSpc>
                        <a:spcBef>
                          <a:spcPts val="0"/>
                        </a:spcBef>
                        <a:spcAft>
                          <a:spcPts val="0"/>
                        </a:spcAft>
                      </a:pPr>
                      <a:r>
                        <a:rPr lang="en-US" sz="1200" dirty="0" smtClean="0">
                          <a:effectLst/>
                        </a:rPr>
                        <a:t>Portrait		Still </a:t>
                      </a:r>
                      <a:r>
                        <a:rPr lang="en-US" sz="1200" dirty="0">
                          <a:effectLst/>
                        </a:rPr>
                        <a:t>Life</a:t>
                      </a:r>
                      <a:endParaRPr lang="en-US" sz="1200" dirty="0">
                        <a:effectLst/>
                        <a:latin typeface="Calibri"/>
                        <a:ea typeface="Calibri"/>
                        <a:cs typeface="Times New Roman"/>
                      </a:endParaRPr>
                    </a:p>
                  </a:txBody>
                  <a:tcPr marL="35001" marR="35001" marT="0" marB="0"/>
                </a:tc>
              </a:tr>
              <a:tr h="1178428">
                <a:tc>
                  <a:txBody>
                    <a:bodyPr/>
                    <a:lstStyle/>
                    <a:p>
                      <a:pPr marL="0" marR="0" algn="ctr">
                        <a:lnSpc>
                          <a:spcPct val="115000"/>
                        </a:lnSpc>
                        <a:spcBef>
                          <a:spcPts val="0"/>
                        </a:spcBef>
                        <a:spcAft>
                          <a:spcPts val="0"/>
                        </a:spcAft>
                      </a:pPr>
                      <a:endParaRPr lang="en-US" sz="600" dirty="0">
                        <a:effectLst/>
                        <a:latin typeface="Calibri"/>
                        <a:ea typeface="Calibri"/>
                        <a:cs typeface="Times New Roman"/>
                      </a:endParaRPr>
                    </a:p>
                  </a:txBody>
                  <a:tcPr marL="35001" marR="35001" marT="0" marB="0"/>
                </a:tc>
                <a:tc>
                  <a:txBody>
                    <a:bodyPr/>
                    <a:lstStyle/>
                    <a:p>
                      <a:pPr marL="0" marR="0" algn="ctr">
                        <a:lnSpc>
                          <a:spcPct val="115000"/>
                        </a:lnSpc>
                        <a:spcBef>
                          <a:spcPts val="0"/>
                        </a:spcBef>
                        <a:spcAft>
                          <a:spcPts val="0"/>
                        </a:spcAft>
                      </a:pPr>
                      <a:r>
                        <a:rPr lang="en-US" sz="1200" dirty="0" smtClean="0">
                          <a:effectLst/>
                        </a:rPr>
                        <a:t>Landscape</a:t>
                      </a:r>
                      <a:r>
                        <a:rPr lang="en-US" sz="1200" baseline="0" dirty="0" smtClean="0">
                          <a:effectLst/>
                        </a:rPr>
                        <a:t> 		</a:t>
                      </a:r>
                      <a:r>
                        <a:rPr lang="en-US" sz="1200" dirty="0" smtClean="0">
                          <a:effectLst/>
                        </a:rPr>
                        <a:t>Cityscape</a:t>
                      </a:r>
                    </a:p>
                    <a:p>
                      <a:pPr marL="0" marR="0" algn="ctr">
                        <a:lnSpc>
                          <a:spcPct val="115000"/>
                        </a:lnSpc>
                        <a:spcBef>
                          <a:spcPts val="0"/>
                        </a:spcBef>
                        <a:spcAft>
                          <a:spcPts val="0"/>
                        </a:spcAft>
                      </a:pPr>
                      <a:r>
                        <a:rPr lang="en-US" sz="1200" dirty="0" smtClean="0">
                          <a:effectLst/>
                        </a:rPr>
                        <a:t> </a:t>
                      </a:r>
                    </a:p>
                    <a:p>
                      <a:pPr marL="0" marR="0" algn="ctr">
                        <a:lnSpc>
                          <a:spcPct val="115000"/>
                        </a:lnSpc>
                        <a:spcBef>
                          <a:spcPts val="0"/>
                        </a:spcBef>
                        <a:spcAft>
                          <a:spcPts val="0"/>
                        </a:spcAft>
                      </a:pPr>
                      <a:r>
                        <a:rPr lang="en-US" sz="1200" dirty="0" smtClean="0">
                          <a:effectLst/>
                        </a:rPr>
                        <a:t>Seascape</a:t>
                      </a:r>
                    </a:p>
                    <a:p>
                      <a:pPr marL="0" marR="0" algn="ctr">
                        <a:lnSpc>
                          <a:spcPct val="115000"/>
                        </a:lnSpc>
                        <a:spcBef>
                          <a:spcPts val="0"/>
                        </a:spcBef>
                        <a:spcAft>
                          <a:spcPts val="0"/>
                        </a:spcAft>
                      </a:pPr>
                      <a:r>
                        <a:rPr lang="en-US" sz="1200" dirty="0" smtClean="0">
                          <a:effectLst/>
                        </a:rPr>
                        <a:t> </a:t>
                      </a:r>
                    </a:p>
                    <a:p>
                      <a:pPr marL="0" marR="0" algn="ctr">
                        <a:lnSpc>
                          <a:spcPct val="115000"/>
                        </a:lnSpc>
                        <a:spcBef>
                          <a:spcPts val="0"/>
                        </a:spcBef>
                        <a:spcAft>
                          <a:spcPts val="0"/>
                        </a:spcAft>
                      </a:pPr>
                      <a:r>
                        <a:rPr lang="en-US" sz="1200" dirty="0" smtClean="0">
                          <a:effectLst/>
                        </a:rPr>
                        <a:t>Portrait		Still Life</a:t>
                      </a:r>
                      <a:endParaRPr lang="en-US" sz="1200" dirty="0" smtClean="0">
                        <a:effectLst/>
                        <a:latin typeface="+mn-lt"/>
                        <a:ea typeface="Calibri"/>
                        <a:cs typeface="Times New Roman"/>
                      </a:endParaRPr>
                    </a:p>
                    <a:p>
                      <a:pPr marL="0" marR="0" algn="ctr">
                        <a:lnSpc>
                          <a:spcPct val="115000"/>
                        </a:lnSpc>
                        <a:spcBef>
                          <a:spcPts val="0"/>
                        </a:spcBef>
                        <a:spcAft>
                          <a:spcPts val="0"/>
                        </a:spcAft>
                      </a:pPr>
                      <a:endParaRPr lang="en-US" sz="600" dirty="0">
                        <a:effectLst/>
                      </a:endParaRPr>
                    </a:p>
                  </a:txBody>
                  <a:tcPr marL="35001" marR="35001" marT="0" marB="0"/>
                </a:tc>
              </a:tr>
              <a:tr h="1178428">
                <a:tc>
                  <a:txBody>
                    <a:bodyPr/>
                    <a:lstStyle/>
                    <a:p>
                      <a:pPr marL="0" marR="0" algn="ctr">
                        <a:lnSpc>
                          <a:spcPct val="115000"/>
                        </a:lnSpc>
                        <a:spcBef>
                          <a:spcPts val="0"/>
                        </a:spcBef>
                        <a:spcAft>
                          <a:spcPts val="0"/>
                        </a:spcAft>
                      </a:pPr>
                      <a:endParaRPr lang="en-US" sz="600">
                        <a:effectLst/>
                        <a:latin typeface="Calibri"/>
                        <a:ea typeface="Calibri"/>
                        <a:cs typeface="Times New Roman"/>
                      </a:endParaRPr>
                    </a:p>
                  </a:txBody>
                  <a:tcPr marL="35001" marR="35001" marT="0" marB="0"/>
                </a:tc>
                <a:tc>
                  <a:txBody>
                    <a:bodyPr/>
                    <a:lstStyle/>
                    <a:p>
                      <a:pPr marL="0" marR="0" algn="ctr">
                        <a:lnSpc>
                          <a:spcPct val="115000"/>
                        </a:lnSpc>
                        <a:spcBef>
                          <a:spcPts val="0"/>
                        </a:spcBef>
                        <a:spcAft>
                          <a:spcPts val="0"/>
                        </a:spcAft>
                      </a:pPr>
                      <a:r>
                        <a:rPr lang="en-US" sz="1200" dirty="0" smtClean="0">
                          <a:effectLst/>
                        </a:rPr>
                        <a:t>Landscape</a:t>
                      </a:r>
                      <a:r>
                        <a:rPr lang="en-US" sz="1200" baseline="0" dirty="0" smtClean="0">
                          <a:effectLst/>
                        </a:rPr>
                        <a:t> 		</a:t>
                      </a:r>
                      <a:r>
                        <a:rPr lang="en-US" sz="1200" dirty="0" smtClean="0">
                          <a:effectLst/>
                        </a:rPr>
                        <a:t>Cityscape</a:t>
                      </a:r>
                    </a:p>
                    <a:p>
                      <a:pPr marL="0" marR="0" algn="ctr">
                        <a:lnSpc>
                          <a:spcPct val="115000"/>
                        </a:lnSpc>
                        <a:spcBef>
                          <a:spcPts val="0"/>
                        </a:spcBef>
                        <a:spcAft>
                          <a:spcPts val="0"/>
                        </a:spcAft>
                      </a:pPr>
                      <a:r>
                        <a:rPr lang="en-US" sz="1200" dirty="0" smtClean="0">
                          <a:effectLst/>
                        </a:rPr>
                        <a:t> </a:t>
                      </a:r>
                    </a:p>
                    <a:p>
                      <a:pPr marL="0" marR="0" algn="ctr">
                        <a:lnSpc>
                          <a:spcPct val="115000"/>
                        </a:lnSpc>
                        <a:spcBef>
                          <a:spcPts val="0"/>
                        </a:spcBef>
                        <a:spcAft>
                          <a:spcPts val="0"/>
                        </a:spcAft>
                      </a:pPr>
                      <a:r>
                        <a:rPr lang="en-US" sz="1200" dirty="0" smtClean="0">
                          <a:effectLst/>
                        </a:rPr>
                        <a:t>Seascape</a:t>
                      </a:r>
                    </a:p>
                    <a:p>
                      <a:pPr marL="0" marR="0" algn="ctr">
                        <a:lnSpc>
                          <a:spcPct val="115000"/>
                        </a:lnSpc>
                        <a:spcBef>
                          <a:spcPts val="0"/>
                        </a:spcBef>
                        <a:spcAft>
                          <a:spcPts val="0"/>
                        </a:spcAft>
                      </a:pPr>
                      <a:r>
                        <a:rPr lang="en-US" sz="1200" dirty="0" smtClean="0">
                          <a:effectLst/>
                        </a:rPr>
                        <a:t> </a:t>
                      </a:r>
                    </a:p>
                    <a:p>
                      <a:pPr marL="0" marR="0" algn="ctr">
                        <a:lnSpc>
                          <a:spcPct val="115000"/>
                        </a:lnSpc>
                        <a:spcBef>
                          <a:spcPts val="0"/>
                        </a:spcBef>
                        <a:spcAft>
                          <a:spcPts val="0"/>
                        </a:spcAft>
                      </a:pPr>
                      <a:r>
                        <a:rPr lang="en-US" sz="1200" dirty="0" smtClean="0">
                          <a:effectLst/>
                        </a:rPr>
                        <a:t>Portrait		Still Life</a:t>
                      </a:r>
                      <a:endParaRPr lang="en-US" sz="1200" dirty="0">
                        <a:effectLst/>
                        <a:latin typeface="+mn-lt"/>
                        <a:ea typeface="Calibri"/>
                        <a:cs typeface="Times New Roman"/>
                      </a:endParaRPr>
                    </a:p>
                  </a:txBody>
                  <a:tcPr marL="35001" marR="35001" marT="0" marB="0"/>
                </a:tc>
              </a:tr>
              <a:tr h="1224544">
                <a:tc>
                  <a:txBody>
                    <a:bodyPr/>
                    <a:lstStyle/>
                    <a:p>
                      <a:pPr marL="0" marR="0" algn="ctr">
                        <a:lnSpc>
                          <a:spcPct val="115000"/>
                        </a:lnSpc>
                        <a:spcBef>
                          <a:spcPts val="0"/>
                        </a:spcBef>
                        <a:spcAft>
                          <a:spcPts val="0"/>
                        </a:spcAft>
                      </a:pPr>
                      <a:endParaRPr lang="en-US" sz="600">
                        <a:effectLst/>
                        <a:latin typeface="Calibri"/>
                        <a:ea typeface="Calibri"/>
                        <a:cs typeface="Times New Roman"/>
                      </a:endParaRPr>
                    </a:p>
                  </a:txBody>
                  <a:tcPr marL="35001" marR="35001" marT="0" marB="0"/>
                </a:tc>
                <a:tc>
                  <a:txBody>
                    <a:bodyPr/>
                    <a:lstStyle/>
                    <a:p>
                      <a:pPr marL="0" marR="0" algn="ctr">
                        <a:lnSpc>
                          <a:spcPct val="115000"/>
                        </a:lnSpc>
                        <a:spcBef>
                          <a:spcPts val="0"/>
                        </a:spcBef>
                        <a:spcAft>
                          <a:spcPts val="0"/>
                        </a:spcAft>
                      </a:pPr>
                      <a:r>
                        <a:rPr lang="en-US" sz="1200" dirty="0" smtClean="0">
                          <a:effectLst/>
                        </a:rPr>
                        <a:t>Landscape</a:t>
                      </a:r>
                      <a:r>
                        <a:rPr lang="en-US" sz="1200" baseline="0" dirty="0" smtClean="0">
                          <a:effectLst/>
                        </a:rPr>
                        <a:t> 		</a:t>
                      </a:r>
                      <a:r>
                        <a:rPr lang="en-US" sz="1200" dirty="0" smtClean="0">
                          <a:effectLst/>
                        </a:rPr>
                        <a:t>Cityscape</a:t>
                      </a:r>
                    </a:p>
                    <a:p>
                      <a:pPr marL="0" marR="0" algn="ctr">
                        <a:lnSpc>
                          <a:spcPct val="115000"/>
                        </a:lnSpc>
                        <a:spcBef>
                          <a:spcPts val="0"/>
                        </a:spcBef>
                        <a:spcAft>
                          <a:spcPts val="0"/>
                        </a:spcAft>
                      </a:pPr>
                      <a:r>
                        <a:rPr lang="en-US" sz="1200" dirty="0" smtClean="0">
                          <a:effectLst/>
                        </a:rPr>
                        <a:t> </a:t>
                      </a:r>
                    </a:p>
                    <a:p>
                      <a:pPr marL="0" marR="0" algn="ctr">
                        <a:lnSpc>
                          <a:spcPct val="115000"/>
                        </a:lnSpc>
                        <a:spcBef>
                          <a:spcPts val="0"/>
                        </a:spcBef>
                        <a:spcAft>
                          <a:spcPts val="0"/>
                        </a:spcAft>
                      </a:pPr>
                      <a:r>
                        <a:rPr lang="en-US" sz="1200" dirty="0" smtClean="0">
                          <a:effectLst/>
                        </a:rPr>
                        <a:t>Seascape</a:t>
                      </a:r>
                    </a:p>
                    <a:p>
                      <a:pPr marL="0" marR="0" algn="ctr">
                        <a:lnSpc>
                          <a:spcPct val="115000"/>
                        </a:lnSpc>
                        <a:spcBef>
                          <a:spcPts val="0"/>
                        </a:spcBef>
                        <a:spcAft>
                          <a:spcPts val="0"/>
                        </a:spcAft>
                      </a:pPr>
                      <a:r>
                        <a:rPr lang="en-US" sz="1200" dirty="0" smtClean="0">
                          <a:effectLst/>
                        </a:rPr>
                        <a:t> </a:t>
                      </a:r>
                    </a:p>
                    <a:p>
                      <a:pPr marL="0" marR="0" algn="ctr">
                        <a:lnSpc>
                          <a:spcPct val="115000"/>
                        </a:lnSpc>
                        <a:spcBef>
                          <a:spcPts val="0"/>
                        </a:spcBef>
                        <a:spcAft>
                          <a:spcPts val="0"/>
                        </a:spcAft>
                      </a:pPr>
                      <a:r>
                        <a:rPr lang="en-US" sz="1200" dirty="0" smtClean="0">
                          <a:effectLst/>
                        </a:rPr>
                        <a:t>Portrait		Still Life</a:t>
                      </a:r>
                      <a:endParaRPr lang="en-US" sz="1200" dirty="0">
                        <a:effectLst/>
                        <a:latin typeface="+mn-lt"/>
                        <a:ea typeface="Calibri"/>
                        <a:cs typeface="Times New Roman"/>
                      </a:endParaRPr>
                    </a:p>
                  </a:txBody>
                  <a:tcPr marL="35001" marR="35001" marT="0" marB="0"/>
                </a:tc>
              </a:tr>
              <a:tr h="1178428">
                <a:tc>
                  <a:txBody>
                    <a:bodyPr/>
                    <a:lstStyle/>
                    <a:p>
                      <a:pPr marL="0" marR="0" algn="ctr">
                        <a:lnSpc>
                          <a:spcPct val="115000"/>
                        </a:lnSpc>
                        <a:spcBef>
                          <a:spcPts val="0"/>
                        </a:spcBef>
                        <a:spcAft>
                          <a:spcPts val="0"/>
                        </a:spcAft>
                      </a:pPr>
                      <a:endParaRPr lang="en-US" sz="600">
                        <a:effectLst/>
                        <a:latin typeface="Calibri"/>
                        <a:ea typeface="Calibri"/>
                        <a:cs typeface="Times New Roman"/>
                      </a:endParaRPr>
                    </a:p>
                  </a:txBody>
                  <a:tcPr marL="35001" marR="35001" marT="0" marB="0"/>
                </a:tc>
                <a:tc>
                  <a:txBody>
                    <a:bodyPr/>
                    <a:lstStyle/>
                    <a:p>
                      <a:pPr marL="0" marR="0" algn="ctr">
                        <a:lnSpc>
                          <a:spcPct val="115000"/>
                        </a:lnSpc>
                        <a:spcBef>
                          <a:spcPts val="0"/>
                        </a:spcBef>
                        <a:spcAft>
                          <a:spcPts val="0"/>
                        </a:spcAft>
                      </a:pPr>
                      <a:r>
                        <a:rPr lang="en-US" sz="1200" dirty="0" smtClean="0">
                          <a:effectLst/>
                        </a:rPr>
                        <a:t>Landscape</a:t>
                      </a:r>
                      <a:r>
                        <a:rPr lang="en-US" sz="1200" baseline="0" dirty="0" smtClean="0">
                          <a:effectLst/>
                        </a:rPr>
                        <a:t> 		</a:t>
                      </a:r>
                      <a:r>
                        <a:rPr lang="en-US" sz="1200" dirty="0" smtClean="0">
                          <a:effectLst/>
                        </a:rPr>
                        <a:t>Cityscape</a:t>
                      </a:r>
                    </a:p>
                    <a:p>
                      <a:pPr marL="0" marR="0" algn="ctr">
                        <a:lnSpc>
                          <a:spcPct val="115000"/>
                        </a:lnSpc>
                        <a:spcBef>
                          <a:spcPts val="0"/>
                        </a:spcBef>
                        <a:spcAft>
                          <a:spcPts val="0"/>
                        </a:spcAft>
                      </a:pPr>
                      <a:r>
                        <a:rPr lang="en-US" sz="1200" dirty="0" smtClean="0">
                          <a:effectLst/>
                        </a:rPr>
                        <a:t> </a:t>
                      </a:r>
                    </a:p>
                    <a:p>
                      <a:pPr marL="0" marR="0" algn="ctr">
                        <a:lnSpc>
                          <a:spcPct val="115000"/>
                        </a:lnSpc>
                        <a:spcBef>
                          <a:spcPts val="0"/>
                        </a:spcBef>
                        <a:spcAft>
                          <a:spcPts val="0"/>
                        </a:spcAft>
                      </a:pPr>
                      <a:r>
                        <a:rPr lang="en-US" sz="1200" dirty="0" smtClean="0">
                          <a:effectLst/>
                        </a:rPr>
                        <a:t>Seascape</a:t>
                      </a:r>
                    </a:p>
                    <a:p>
                      <a:pPr marL="0" marR="0" algn="ctr">
                        <a:lnSpc>
                          <a:spcPct val="115000"/>
                        </a:lnSpc>
                        <a:spcBef>
                          <a:spcPts val="0"/>
                        </a:spcBef>
                        <a:spcAft>
                          <a:spcPts val="0"/>
                        </a:spcAft>
                      </a:pPr>
                      <a:r>
                        <a:rPr lang="en-US" sz="1200" dirty="0" smtClean="0">
                          <a:effectLst/>
                        </a:rPr>
                        <a:t> </a:t>
                      </a:r>
                    </a:p>
                    <a:p>
                      <a:pPr marL="0" marR="0" algn="ctr">
                        <a:lnSpc>
                          <a:spcPct val="115000"/>
                        </a:lnSpc>
                        <a:spcBef>
                          <a:spcPts val="0"/>
                        </a:spcBef>
                        <a:spcAft>
                          <a:spcPts val="0"/>
                        </a:spcAft>
                      </a:pPr>
                      <a:r>
                        <a:rPr lang="en-US" sz="1200" dirty="0" smtClean="0">
                          <a:effectLst/>
                        </a:rPr>
                        <a:t>Portrait		Still Life</a:t>
                      </a:r>
                      <a:endParaRPr lang="en-US" sz="1200" dirty="0">
                        <a:effectLst/>
                        <a:latin typeface="+mn-lt"/>
                        <a:ea typeface="Calibri"/>
                        <a:cs typeface="Times New Roman"/>
                      </a:endParaRPr>
                    </a:p>
                  </a:txBody>
                  <a:tcPr marL="35001" marR="35001" marT="0" marB="0"/>
                </a:tc>
              </a:tr>
            </a:tbl>
          </a:graphicData>
        </a:graphic>
      </p:graphicFrame>
      <p:pic>
        <p:nvPicPr>
          <p:cNvPr id="1741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521" y="5181600"/>
            <a:ext cx="1616711" cy="1155990"/>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926250"/>
            <a:ext cx="1162050" cy="1146958"/>
          </a:xfrm>
          <a:prstGeom prst="rect">
            <a:avLst/>
          </a:prstGeom>
          <a:noFill/>
          <a:extLst>
            <a:ext uri="{909E8E84-426E-40DD-AFC4-6F175D3DCCD1}">
              <a14:hiddenFill xmlns:a14="http://schemas.microsoft.com/office/drawing/2010/main">
                <a:solidFill>
                  <a:srgbClr val="FFFFFF"/>
                </a:solidFill>
              </a14:hiddenFill>
            </a:ext>
          </a:extLst>
        </p:spPr>
      </p:pic>
      <p:pic>
        <p:nvPicPr>
          <p:cNvPr id="17411" name="Picture 2" descr="seascap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1521" y="2697525"/>
            <a:ext cx="1422719" cy="1228725"/>
          </a:xfrm>
          <a:prstGeom prst="rect">
            <a:avLst/>
          </a:prstGeom>
          <a:noFill/>
          <a:extLst>
            <a:ext uri="{909E8E84-426E-40DD-AFC4-6F175D3DCCD1}">
              <a14:hiddenFill xmlns:a14="http://schemas.microsoft.com/office/drawing/2010/main">
                <a:solidFill>
                  <a:srgbClr val="FFFFFF"/>
                </a:solidFill>
              </a14:hiddenFill>
            </a:ext>
          </a:extLst>
        </p:spPr>
      </p:pic>
      <p:pic>
        <p:nvPicPr>
          <p:cNvPr id="1741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0850" y="1530350"/>
            <a:ext cx="1371600" cy="1167175"/>
          </a:xfrm>
          <a:prstGeom prst="rect">
            <a:avLst/>
          </a:prstGeom>
          <a:noFill/>
          <a:extLst>
            <a:ext uri="{909E8E84-426E-40DD-AFC4-6F175D3DCCD1}">
              <a14:hiddenFill xmlns:a14="http://schemas.microsoft.com/office/drawing/2010/main">
                <a:solidFill>
                  <a:srgbClr val="FFFFFF"/>
                </a:solidFill>
              </a14:hiddenFill>
            </a:ext>
          </a:extLst>
        </p:spPr>
      </p:pic>
      <p:pic>
        <p:nvPicPr>
          <p:cNvPr id="1740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521" y="320675"/>
            <a:ext cx="962025" cy="12096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754" y="6211669"/>
            <a:ext cx="9142246" cy="584775"/>
          </a:xfrm>
          <a:prstGeom prst="rect">
            <a:avLst/>
          </a:prstGeom>
          <a:noFill/>
        </p:spPr>
        <p:txBody>
          <a:bodyPr wrap="square" rtlCol="0">
            <a:spAutoFit/>
          </a:bodyPr>
          <a:lstStyle/>
          <a:p>
            <a:pPr algn="ctr"/>
            <a:r>
              <a:rPr lang="en-US" sz="3200" b="1" dirty="0" smtClean="0">
                <a:solidFill>
                  <a:srgbClr val="FF0000"/>
                </a:solidFill>
              </a:rPr>
              <a:t>CLASSIFY – is the operative verb in the objective</a:t>
            </a:r>
            <a:endParaRPr lang="en-US" sz="3200" b="1" dirty="0">
              <a:solidFill>
                <a:srgbClr val="FF0000"/>
              </a:solidFill>
            </a:endParaRPr>
          </a:p>
        </p:txBody>
      </p:sp>
    </p:spTree>
    <p:extLst>
      <p:ext uri="{BB962C8B-B14F-4D97-AF65-F5344CB8AC3E}">
        <p14:creationId xmlns:p14="http://schemas.microsoft.com/office/powerpoint/2010/main" val="1525084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7" name="Shape 254"/>
          <p:cNvSpPr txBox="1">
            <a:spLocks noGrp="1"/>
          </p:cNvSpPr>
          <p:nvPr>
            <p:ph type="body" idx="1"/>
          </p:nvPr>
        </p:nvSpPr>
        <p:spPr>
          <a:xfrm>
            <a:off x="304800" y="1371600"/>
            <a:ext cx="8392883" cy="5257800"/>
          </a:xfrm>
          <a:prstGeom prst="rect">
            <a:avLst/>
          </a:prstGeom>
          <a:noFill/>
          <a:ln>
            <a:noFill/>
          </a:ln>
        </p:spPr>
        <p:txBody>
          <a:bodyPr lIns="91425" tIns="45700" rIns="91425" bIns="45700" anchor="t" anchorCtr="0">
            <a:noAutofit/>
          </a:bodyPr>
          <a:lstStyle/>
          <a:p>
            <a:pPr marL="0" lvl="0" indent="0">
              <a:spcBef>
                <a:spcPts val="0"/>
              </a:spcBef>
              <a:buClr>
                <a:schemeClr val="accent4"/>
              </a:buClr>
              <a:buSzPct val="100000"/>
              <a:buNone/>
            </a:pPr>
            <a:r>
              <a:rPr lang="en-US" sz="2800" dirty="0" smtClean="0">
                <a:latin typeface="Arial" panose="020B0604020202020204" pitchFamily="34" charset="0"/>
                <a:cs typeface="Arial" panose="020B0604020202020204" pitchFamily="34" charset="0"/>
              </a:rPr>
              <a:t>Principal meets with the teacher to confirm that the 5 objectives chosen use the parameters in the Strands &amp; Standards Guidance Chart</a:t>
            </a:r>
          </a:p>
          <a:p>
            <a:pPr marL="0" lvl="0" indent="0">
              <a:spcBef>
                <a:spcPts val="0"/>
              </a:spcBef>
              <a:buClr>
                <a:schemeClr val="accent4"/>
              </a:buClr>
              <a:buSzPct val="100000"/>
              <a:buNone/>
            </a:pPr>
            <a:endParaRPr lang="en-US" sz="2800" dirty="0">
              <a:latin typeface="Arial" panose="020B0604020202020204" pitchFamily="34" charset="0"/>
              <a:cs typeface="Arial" panose="020B0604020202020204" pitchFamily="34" charset="0"/>
            </a:endParaRPr>
          </a:p>
          <a:p>
            <a:pPr marL="0" lvl="0" indent="0">
              <a:spcBef>
                <a:spcPts val="0"/>
              </a:spcBef>
              <a:buClr>
                <a:schemeClr val="accent4"/>
              </a:buClr>
              <a:buSzPct val="100000"/>
              <a:buNone/>
            </a:pPr>
            <a:r>
              <a:rPr lang="en-US" sz="2800" dirty="0" smtClean="0">
                <a:latin typeface="Arial" panose="020B0604020202020204" pitchFamily="34" charset="0"/>
                <a:cs typeface="Arial" panose="020B0604020202020204" pitchFamily="34" charset="0"/>
              </a:rPr>
              <a:t>Some examples of meetings:</a:t>
            </a:r>
          </a:p>
          <a:p>
            <a:pPr indent="-342900">
              <a:spcBef>
                <a:spcPts val="0"/>
              </a:spcBef>
              <a:buClr>
                <a:schemeClr val="accent4"/>
              </a:buClr>
              <a:buSzPct val="100000"/>
            </a:pPr>
            <a:r>
              <a:rPr lang="en-US" sz="2800" dirty="0" smtClean="0">
                <a:latin typeface="Arial" panose="020B0604020202020204" pitchFamily="34" charset="0"/>
                <a:cs typeface="Arial" panose="020B0604020202020204" pitchFamily="34" charset="0"/>
              </a:rPr>
              <a:t>PDPs</a:t>
            </a:r>
          </a:p>
          <a:p>
            <a:pPr indent="-342900">
              <a:spcBef>
                <a:spcPts val="0"/>
              </a:spcBef>
              <a:buClr>
                <a:schemeClr val="accent4"/>
              </a:buClr>
              <a:buSzPct val="100000"/>
            </a:pPr>
            <a:r>
              <a:rPr lang="en-US" sz="2800" dirty="0" smtClean="0">
                <a:latin typeface="Arial" panose="020B0604020202020204" pitchFamily="34" charset="0"/>
                <a:cs typeface="Arial" panose="020B0604020202020204" pitchFamily="34" charset="0"/>
              </a:rPr>
              <a:t>teacher meetings</a:t>
            </a:r>
            <a:endParaRPr lang="en-US" sz="2800" i="0" u="none" strike="noStrike" cap="none" baseline="0" dirty="0">
              <a:latin typeface="Arial" panose="020B0604020202020204" pitchFamily="34" charset="0"/>
              <a:cs typeface="Arial" panose="020B0604020202020204" pitchFamily="34" charset="0"/>
              <a:sym typeface="Arial"/>
            </a:endParaRPr>
          </a:p>
        </p:txBody>
      </p:sp>
      <p:sp>
        <p:nvSpPr>
          <p:cNvPr id="10" name="Shape 253"/>
          <p:cNvSpPr txBox="1">
            <a:spLocks/>
          </p:cNvSpPr>
          <p:nvPr/>
        </p:nvSpPr>
        <p:spPr>
          <a:xfrm>
            <a:off x="163284" y="152400"/>
            <a:ext cx="8534399" cy="1066799"/>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1pPr>
            <a:lvl2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2pPr>
            <a:lvl3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3pPr>
            <a:lvl4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4pPr>
            <a:lvl5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5pPr>
            <a:lvl6pPr marL="457200" marR="0" indent="0" algn="ctr" rtl="0">
              <a:spcBef>
                <a:spcPts val="0"/>
              </a:spcBef>
              <a:spcAft>
                <a:spcPts val="0"/>
              </a:spcAft>
              <a:defRPr sz="4400" b="0" i="0" u="none" strike="noStrike" cap="none" baseline="0">
                <a:solidFill>
                  <a:srgbClr val="173962"/>
                </a:solidFill>
                <a:latin typeface="Arial"/>
                <a:ea typeface="Arial"/>
                <a:cs typeface="Arial"/>
                <a:sym typeface="Arial"/>
              </a:defRPr>
            </a:lvl6pPr>
            <a:lvl7pPr marL="914400" marR="0" indent="0" algn="ctr" rtl="0">
              <a:spcBef>
                <a:spcPts val="0"/>
              </a:spcBef>
              <a:spcAft>
                <a:spcPts val="0"/>
              </a:spcAft>
              <a:defRPr sz="4400" b="0" i="0" u="none" strike="noStrike" cap="none" baseline="0">
                <a:solidFill>
                  <a:srgbClr val="173962"/>
                </a:solidFill>
                <a:latin typeface="Arial"/>
                <a:ea typeface="Arial"/>
                <a:cs typeface="Arial"/>
                <a:sym typeface="Arial"/>
              </a:defRPr>
            </a:lvl7pPr>
            <a:lvl8pPr marL="1371600" marR="0" indent="0" algn="ctr" rtl="0">
              <a:spcBef>
                <a:spcPts val="0"/>
              </a:spcBef>
              <a:spcAft>
                <a:spcPts val="0"/>
              </a:spcAft>
              <a:defRPr sz="4400" b="0" i="0" u="none" strike="noStrike" cap="none" baseline="0">
                <a:solidFill>
                  <a:srgbClr val="173962"/>
                </a:solidFill>
                <a:latin typeface="Arial"/>
                <a:ea typeface="Arial"/>
                <a:cs typeface="Arial"/>
                <a:sym typeface="Arial"/>
              </a:defRPr>
            </a:lvl8pPr>
            <a:lvl9pPr marL="1828800" marR="0" indent="0" algn="ctr" rtl="0">
              <a:spcBef>
                <a:spcPts val="0"/>
              </a:spcBef>
              <a:spcAft>
                <a:spcPts val="0"/>
              </a:spcAft>
              <a:defRPr sz="4400" b="0" i="0" u="none" strike="noStrike" cap="none" baseline="0">
                <a:solidFill>
                  <a:srgbClr val="173962"/>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kumimoji="0" lang="en-US" sz="3600" b="1" i="0" u="none" strike="noStrike" kern="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sym typeface="Arial"/>
              </a:rPr>
              <a:t>Principal’s </a:t>
            </a:r>
            <a:r>
              <a:rPr lang="en-US" kern="0" dirty="0" smtClean="0">
                <a:solidFill>
                  <a:srgbClr val="000000"/>
                </a:solidFill>
                <a:latin typeface="Arial" panose="020B0604020202020204" pitchFamily="34" charset="0"/>
                <a:cs typeface="Arial" panose="020B0604020202020204" pitchFamily="34" charset="0"/>
              </a:rPr>
              <a:t>Input</a:t>
            </a:r>
            <a:r>
              <a:rPr kumimoji="0" lang="en-US" sz="3600" b="1" i="0" u="none" strike="noStrike" kern="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sym typeface="Arial"/>
              </a:rPr>
              <a:t>    </a:t>
            </a:r>
            <a:endParaRPr kumimoji="0" lang="en-US" sz="3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2748" y="3770840"/>
            <a:ext cx="4641323" cy="2553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429" r="14286" b="86057"/>
          <a:stretch/>
        </p:blipFill>
        <p:spPr bwMode="auto">
          <a:xfrm>
            <a:off x="8025871" y="216929"/>
            <a:ext cx="838200" cy="937740"/>
          </a:xfrm>
          <a:prstGeom prst="rect">
            <a:avLst/>
          </a:prstGeom>
          <a:solidFill>
            <a:schemeClr val="tx1"/>
          </a:solidFill>
          <a:ln>
            <a:noFill/>
          </a:ln>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4560629"/>
            <a:ext cx="1901825"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102660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2" name="Rectangle 1"/>
          <p:cNvSpPr/>
          <p:nvPr/>
        </p:nvSpPr>
        <p:spPr>
          <a:xfrm>
            <a:off x="457200" y="1329101"/>
            <a:ext cx="6140072" cy="6555641"/>
          </a:xfrm>
          <a:prstGeom prst="rect">
            <a:avLst/>
          </a:prstGeom>
        </p:spPr>
        <p:txBody>
          <a:bodyPr wrap="square">
            <a:spAutoFit/>
          </a:bodyPr>
          <a:lstStyle/>
          <a:p>
            <a:pPr defTabSz="457200">
              <a:spcAft>
                <a:spcPts val="600"/>
              </a:spcAft>
            </a:pPr>
            <a:r>
              <a:rPr lang="en-US" sz="3000" dirty="0" smtClean="0">
                <a:latin typeface="Arial" panose="020B0604020202020204" pitchFamily="34" charset="0"/>
                <a:cs typeface="Arial" panose="020B0604020202020204" pitchFamily="34" charset="0"/>
              </a:rPr>
              <a:t>Teacher decisions</a:t>
            </a:r>
            <a:r>
              <a:rPr lang="en-US" sz="3000" kern="1200" dirty="0" smtClean="0">
                <a:latin typeface="Arial" panose="020B0604020202020204" pitchFamily="34" charset="0"/>
                <a:cs typeface="Arial" panose="020B0604020202020204" pitchFamily="34" charset="0"/>
              </a:rPr>
              <a:t> needed to compile a </a:t>
            </a:r>
            <a:r>
              <a:rPr lang="en-US" sz="3000" kern="1200" dirty="0">
                <a:latin typeface="Arial" panose="020B0604020202020204" pitchFamily="34" charset="0"/>
                <a:cs typeface="Arial" panose="020B0604020202020204" pitchFamily="34" charset="0"/>
              </a:rPr>
              <a:t>T</a:t>
            </a:r>
            <a:r>
              <a:rPr lang="en-US" sz="3000" kern="1200" dirty="0" smtClean="0">
                <a:latin typeface="Arial" panose="020B0604020202020204" pitchFamily="34" charset="0"/>
                <a:cs typeface="Arial" panose="020B0604020202020204" pitchFamily="34" charset="0"/>
              </a:rPr>
              <a:t>imelapse Artifact (TA):</a:t>
            </a:r>
          </a:p>
          <a:p>
            <a:pPr marL="514350" indent="-514350" defTabSz="457200">
              <a:spcAft>
                <a:spcPts val="600"/>
              </a:spcAft>
              <a:buFont typeface="+mj-lt"/>
              <a:buAutoNum type="alphaLcParenR"/>
            </a:pPr>
            <a:r>
              <a:rPr lang="en-US" sz="2800" kern="1200" dirty="0" smtClean="0">
                <a:latin typeface="Arial" panose="020B0604020202020204" pitchFamily="34" charset="0"/>
                <a:cs typeface="Arial" panose="020B0604020202020204" pitchFamily="34" charset="0"/>
              </a:rPr>
              <a:t>A specific objective </a:t>
            </a:r>
          </a:p>
          <a:p>
            <a:pPr marL="514350" indent="-514350" defTabSz="457200">
              <a:spcAft>
                <a:spcPts val="600"/>
              </a:spcAft>
              <a:buFont typeface="+mj-lt"/>
              <a:buAutoNum type="alphaLcParenR"/>
            </a:pPr>
            <a:r>
              <a:rPr lang="en-US" sz="2800" dirty="0">
                <a:latin typeface="Arial" panose="020B0604020202020204" pitchFamily="34" charset="0"/>
                <a:cs typeface="Arial" panose="020B0604020202020204" pitchFamily="34" charset="0"/>
              </a:rPr>
              <a:t>S</a:t>
            </a:r>
            <a:r>
              <a:rPr lang="en-US" sz="2800" kern="1200" dirty="0" smtClean="0">
                <a:latin typeface="Arial" panose="020B0604020202020204" pitchFamily="34" charset="0"/>
                <a:cs typeface="Arial" panose="020B0604020202020204" pitchFamily="34" charset="0"/>
              </a:rPr>
              <a:t>ample type</a:t>
            </a:r>
          </a:p>
          <a:p>
            <a:pPr marL="971550" lvl="1" indent="-514350" defTabSz="457200">
              <a:spcAft>
                <a:spcPts val="600"/>
              </a:spcAft>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Individual Student </a:t>
            </a:r>
          </a:p>
          <a:p>
            <a:pPr lvl="1" defTabSz="457200">
              <a:spcAft>
                <a:spcPts val="600"/>
              </a:spcAft>
            </a:pPr>
            <a:r>
              <a:rPr lang="en-US" sz="2000" dirty="0" smtClean="0">
                <a:latin typeface="Arial" panose="020B0604020202020204" pitchFamily="34" charset="0"/>
                <a:cs typeface="Arial" panose="020B0604020202020204" pitchFamily="34" charset="0"/>
              </a:rPr>
              <a:t>			or</a:t>
            </a:r>
            <a:endParaRPr lang="en-US" sz="2000" kern="1200" dirty="0" smtClean="0">
              <a:latin typeface="Arial" panose="020B0604020202020204" pitchFamily="34" charset="0"/>
              <a:cs typeface="Arial" panose="020B0604020202020204" pitchFamily="34" charset="0"/>
            </a:endParaRPr>
          </a:p>
          <a:p>
            <a:pPr marL="971550" lvl="1" indent="-514350" defTabSz="457200">
              <a:spcAft>
                <a:spcPts val="600"/>
              </a:spcAft>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Whole Class 	</a:t>
            </a:r>
          </a:p>
          <a:p>
            <a:pPr marL="514350" indent="-514350" defTabSz="457200">
              <a:spcAft>
                <a:spcPts val="600"/>
              </a:spcAft>
              <a:buFont typeface="+mj-lt"/>
              <a:buAutoNum type="alphaLcParenR"/>
            </a:pPr>
            <a:r>
              <a:rPr lang="en-US" sz="2800" kern="1200" dirty="0" smtClean="0">
                <a:latin typeface="Arial" panose="020B0604020202020204" pitchFamily="34" charset="0"/>
                <a:cs typeface="Arial" panose="020B0604020202020204" pitchFamily="34" charset="0"/>
              </a:rPr>
              <a:t>Collection Method</a:t>
            </a:r>
          </a:p>
          <a:p>
            <a:pPr marL="514350" indent="-514350" defTabSz="457200">
              <a:spcAft>
                <a:spcPts val="600"/>
              </a:spcAft>
              <a:buFont typeface="+mj-lt"/>
              <a:buAutoNum type="alphaLcParenR"/>
            </a:pPr>
            <a:r>
              <a:rPr lang="en-US" sz="2800" kern="1200" dirty="0" smtClean="0">
                <a:latin typeface="Arial" panose="020B0604020202020204" pitchFamily="34" charset="0"/>
                <a:cs typeface="Arial" panose="020B0604020202020204" pitchFamily="34" charset="0"/>
              </a:rPr>
              <a:t>Samples from Point 1 and Point 2</a:t>
            </a:r>
          </a:p>
          <a:p>
            <a:pPr marL="514350" indent="-514350" defTabSz="457200">
              <a:spcAft>
                <a:spcPts val="600"/>
              </a:spcAft>
              <a:buFont typeface="+mj-lt"/>
              <a:buAutoNum type="alphaLcParenR"/>
            </a:pPr>
            <a:r>
              <a:rPr lang="en-US" sz="2800" dirty="0" smtClean="0">
                <a:latin typeface="Arial" panose="020B0604020202020204" pitchFamily="34" charset="0"/>
                <a:cs typeface="Arial" panose="020B0604020202020204" pitchFamily="34" charset="0"/>
              </a:rPr>
              <a:t>Context</a:t>
            </a:r>
            <a:r>
              <a:rPr lang="en-US" sz="2800" kern="1200" dirty="0" smtClean="0">
                <a:latin typeface="Arial" panose="020B0604020202020204" pitchFamily="34" charset="0"/>
                <a:cs typeface="Arial" panose="020B0604020202020204" pitchFamily="34" charset="0"/>
              </a:rPr>
              <a:t> </a:t>
            </a:r>
          </a:p>
          <a:p>
            <a:pPr marL="457200" indent="-457200" defTabSz="457200">
              <a:spcAft>
                <a:spcPts val="600"/>
              </a:spcAft>
              <a:buFont typeface="Arial" panose="020B0604020202020204" pitchFamily="34" charset="0"/>
              <a:buChar char="•"/>
            </a:pPr>
            <a:endParaRPr lang="en-US" sz="2800" kern="1200" dirty="0">
              <a:solidFill>
                <a:srgbClr val="63554C"/>
              </a:solidFill>
              <a:latin typeface="Calibri" panose="020F0502020204030204" pitchFamily="34" charset="0"/>
            </a:endParaRPr>
          </a:p>
          <a:p>
            <a:pPr defTabSz="457200">
              <a:spcAft>
                <a:spcPts val="1200"/>
              </a:spcAft>
            </a:pPr>
            <a:r>
              <a:rPr lang="en-US" sz="2800" kern="1200" dirty="0" smtClean="0">
                <a:solidFill>
                  <a:srgbClr val="63554C"/>
                </a:solidFill>
                <a:latin typeface="Calibri" panose="020F0502020204030204" pitchFamily="34" charset="0"/>
              </a:rPr>
              <a:t> </a:t>
            </a:r>
            <a:endParaRPr lang="en-US" sz="2800" kern="1200" dirty="0">
              <a:solidFill>
                <a:srgbClr val="63554C"/>
              </a:solidFill>
              <a:latin typeface="Calibri" panose="020F0502020204030204" pitchFamily="34" charset="0"/>
            </a:endParaRPr>
          </a:p>
          <a:p>
            <a:pPr defTabSz="457200">
              <a:spcAft>
                <a:spcPts val="1200"/>
              </a:spcAft>
            </a:pPr>
            <a:endParaRPr lang="en-US" sz="2800" kern="1200" dirty="0">
              <a:solidFill>
                <a:srgbClr val="63554C"/>
              </a:solidFill>
              <a:latin typeface="Calibri" panose="020F0502020204030204" pitchFamily="34" charset="0"/>
            </a:endParaRPr>
          </a:p>
        </p:txBody>
      </p:sp>
      <p:pic>
        <p:nvPicPr>
          <p:cNvPr id="1026" name="Picture 2" descr="C:\Users\wst\AppData\Local\Microsoft\Windows\Temporary Internet Files\Content.IE5\7NXF33V8\MC90031209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728" y="2165424"/>
            <a:ext cx="1904478" cy="337112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13656" y="447040"/>
            <a:ext cx="7484857"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5 </a:t>
            </a:r>
            <a:r>
              <a:rPr lang="en-US" sz="3600" b="1" kern="1200" dirty="0" err="1" smtClean="0">
                <a:latin typeface="Arial" panose="020B0604020202020204" pitchFamily="34" charset="0"/>
                <a:cs typeface="Arial" panose="020B0604020202020204" pitchFamily="34" charset="0"/>
              </a:rPr>
              <a:t>Timelapse</a:t>
            </a:r>
            <a:r>
              <a:rPr lang="en-US" sz="3600" b="1" kern="1200" dirty="0" smtClean="0">
                <a:latin typeface="Arial" panose="020B0604020202020204" pitchFamily="34" charset="0"/>
                <a:cs typeface="Arial" panose="020B0604020202020204" pitchFamily="34" charset="0"/>
              </a:rPr>
              <a:t> Artifacts  </a:t>
            </a:r>
            <a:endParaRPr lang="en-US" sz="3600" b="1" kern="1200" dirty="0">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5079" t="28560" r="19048" b="58040"/>
          <a:stretch/>
        </p:blipFill>
        <p:spPr bwMode="auto">
          <a:xfrm>
            <a:off x="7898513" y="313005"/>
            <a:ext cx="838200" cy="914400"/>
          </a:xfrm>
          <a:prstGeom prst="rect">
            <a:avLst/>
          </a:prstGeom>
          <a:solidFill>
            <a:schemeClr val="tx1"/>
          </a:solidFill>
          <a:ln>
            <a:noFill/>
          </a:ln>
          <a:extLst/>
        </p:spPr>
      </p:pic>
    </p:spTree>
    <p:custDataLst>
      <p:tags r:id="rId1"/>
    </p:custDataLst>
    <p:extLst>
      <p:ext uri="{BB962C8B-B14F-4D97-AF65-F5344CB8AC3E}">
        <p14:creationId xmlns:p14="http://schemas.microsoft.com/office/powerpoint/2010/main" val="18827719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2" name="Rectangle 1"/>
          <p:cNvSpPr/>
          <p:nvPr/>
        </p:nvSpPr>
        <p:spPr>
          <a:xfrm>
            <a:off x="428322" y="1295400"/>
            <a:ext cx="5464629" cy="7478970"/>
          </a:xfrm>
          <a:prstGeom prst="rect">
            <a:avLst/>
          </a:prstGeom>
        </p:spPr>
        <p:txBody>
          <a:bodyPr wrap="square">
            <a:spAutoFit/>
          </a:bodyPr>
          <a:lstStyle/>
          <a:p>
            <a:pPr defTabSz="457200"/>
            <a:r>
              <a:rPr lang="en-US" sz="3600" dirty="0" smtClean="0">
                <a:latin typeface="Arial" panose="020B0604020202020204" pitchFamily="34" charset="0"/>
                <a:cs typeface="Arial" panose="020B0604020202020204" pitchFamily="34" charset="0"/>
              </a:rPr>
              <a:t>The Teacher may choose:</a:t>
            </a:r>
          </a:p>
          <a:p>
            <a:pPr defTabSz="457200">
              <a:spcAft>
                <a:spcPts val="1200"/>
              </a:spcAft>
            </a:pPr>
            <a:r>
              <a:rPr lang="en-US" sz="3600" kern="1200" dirty="0" smtClean="0">
                <a:latin typeface="Arial" panose="020B0604020202020204" pitchFamily="34" charset="0"/>
                <a:cs typeface="Arial" panose="020B0604020202020204" pitchFamily="34" charset="0"/>
              </a:rPr>
              <a:t>Option 1 – </a:t>
            </a:r>
            <a:br>
              <a:rPr lang="en-US" sz="3600" kern="1200" dirty="0" smtClean="0">
                <a:latin typeface="Arial" panose="020B0604020202020204" pitchFamily="34" charset="0"/>
                <a:cs typeface="Arial" panose="020B0604020202020204" pitchFamily="34" charset="0"/>
              </a:rPr>
            </a:br>
            <a:r>
              <a:rPr lang="en-US" sz="3600" kern="1200" dirty="0" smtClean="0">
                <a:latin typeface="Arial" panose="020B0604020202020204" pitchFamily="34" charset="0"/>
                <a:cs typeface="Arial" panose="020B0604020202020204" pitchFamily="34" charset="0"/>
              </a:rPr>
              <a:t>Individual Student </a:t>
            </a:r>
            <a:br>
              <a:rPr lang="en-US" sz="3600" kern="1200" dirty="0" smtClean="0">
                <a:latin typeface="Arial" panose="020B0604020202020204" pitchFamily="34" charset="0"/>
                <a:cs typeface="Arial" panose="020B0604020202020204" pitchFamily="34" charset="0"/>
              </a:rPr>
            </a:br>
            <a:r>
              <a:rPr lang="en-US" sz="3600" kern="1200" dirty="0" smtClean="0">
                <a:latin typeface="Arial" panose="020B0604020202020204" pitchFamily="34" charset="0"/>
                <a:cs typeface="Arial" panose="020B0604020202020204" pitchFamily="34" charset="0"/>
              </a:rPr>
              <a:t>Work Samples</a:t>
            </a:r>
          </a:p>
          <a:p>
            <a:pPr defTabSz="457200"/>
            <a:r>
              <a:rPr lang="en-US" sz="2800" kern="1200" dirty="0" smtClean="0">
                <a:latin typeface="Arial" panose="020B0604020202020204" pitchFamily="34" charset="0"/>
                <a:cs typeface="Arial" panose="020B0604020202020204" pitchFamily="34" charset="0"/>
              </a:rPr>
              <a:t>Collect and keep 2 work </a:t>
            </a:r>
          </a:p>
          <a:p>
            <a:pPr defTabSz="457200"/>
            <a:r>
              <a:rPr lang="en-US" sz="2800" kern="1200" dirty="0">
                <a:latin typeface="Arial" panose="020B0604020202020204" pitchFamily="34" charset="0"/>
                <a:cs typeface="Arial" panose="020B0604020202020204" pitchFamily="34" charset="0"/>
              </a:rPr>
              <a:t>s</a:t>
            </a:r>
            <a:r>
              <a:rPr lang="en-US" sz="2800" kern="1200" dirty="0" smtClean="0">
                <a:latin typeface="Arial" panose="020B0604020202020204" pitchFamily="34" charset="0"/>
                <a:cs typeface="Arial" panose="020B0604020202020204" pitchFamily="34" charset="0"/>
              </a:rPr>
              <a:t>amples:</a:t>
            </a:r>
          </a:p>
          <a:p>
            <a:pPr marL="457200" indent="-457200" defTabSz="457200">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for </a:t>
            </a:r>
            <a:r>
              <a:rPr lang="en-US" sz="2800" u="sng" kern="1200" dirty="0" smtClean="0">
                <a:latin typeface="Arial" panose="020B0604020202020204" pitchFamily="34" charset="0"/>
                <a:cs typeface="Arial" panose="020B0604020202020204" pitchFamily="34" charset="0"/>
              </a:rPr>
              <a:t>each</a:t>
            </a:r>
            <a:r>
              <a:rPr lang="en-US" sz="2800" kern="1200" dirty="0" smtClean="0">
                <a:latin typeface="Arial" panose="020B0604020202020204" pitchFamily="34" charset="0"/>
                <a:cs typeface="Arial" panose="020B0604020202020204" pitchFamily="34" charset="0"/>
              </a:rPr>
              <a:t> class member</a:t>
            </a:r>
          </a:p>
          <a:p>
            <a:pPr marL="457200" indent="-457200" defTabSz="457200">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for </a:t>
            </a:r>
            <a:r>
              <a:rPr lang="en-US" sz="2800" dirty="0" smtClean="0">
                <a:latin typeface="Arial" panose="020B0604020202020204" pitchFamily="34" charset="0"/>
                <a:cs typeface="Arial" panose="020B0604020202020204" pitchFamily="34" charset="0"/>
              </a:rPr>
              <a:t>a specific </a:t>
            </a:r>
            <a:r>
              <a:rPr lang="en-US" sz="2800" kern="1200" dirty="0" smtClean="0">
                <a:latin typeface="Arial" panose="020B0604020202020204" pitchFamily="34" charset="0"/>
                <a:cs typeface="Arial" panose="020B0604020202020204" pitchFamily="34" charset="0"/>
              </a:rPr>
              <a:t>objective </a:t>
            </a:r>
          </a:p>
          <a:p>
            <a:pPr marL="457200" indent="-457200" defTabSz="457200">
              <a:spcAft>
                <a:spcPts val="1200"/>
              </a:spcAft>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at 2 separate points in time </a:t>
            </a:r>
          </a:p>
          <a:p>
            <a:pPr algn="ctr" defTabSz="457200"/>
            <a:r>
              <a:rPr lang="en-US" sz="5400" b="1" dirty="0" smtClean="0">
                <a:latin typeface="Arial" panose="020B0604020202020204" pitchFamily="34" charset="0"/>
                <a:cs typeface="Arial" panose="020B0604020202020204" pitchFamily="34" charset="0"/>
              </a:rPr>
              <a:t>OR</a:t>
            </a:r>
            <a:endParaRPr lang="en-US" sz="5400" b="1" kern="1200" dirty="0" smtClean="0">
              <a:latin typeface="Arial" panose="020B0604020202020204" pitchFamily="34" charset="0"/>
              <a:cs typeface="Arial" panose="020B0604020202020204" pitchFamily="34" charset="0"/>
            </a:endParaRPr>
          </a:p>
          <a:p>
            <a:pPr defTabSz="457200"/>
            <a:endParaRPr lang="en-US" sz="2800" kern="1200" dirty="0" smtClean="0">
              <a:solidFill>
                <a:srgbClr val="63554C"/>
              </a:solidFill>
              <a:latin typeface="Calibri" panose="020F0502020204030204" pitchFamily="34" charset="0"/>
            </a:endParaRPr>
          </a:p>
          <a:p>
            <a:pPr defTabSz="457200"/>
            <a:r>
              <a:rPr lang="en-US" sz="2800" kern="1200" dirty="0" smtClean="0">
                <a:solidFill>
                  <a:srgbClr val="63554C"/>
                </a:solidFill>
                <a:latin typeface="Calibri" panose="020F0502020204030204" pitchFamily="34" charset="0"/>
              </a:rPr>
              <a:t> </a:t>
            </a:r>
            <a:endParaRPr lang="en-US" sz="2800" kern="1200" dirty="0">
              <a:solidFill>
                <a:srgbClr val="63554C"/>
              </a:solidFill>
              <a:latin typeface="Calibri" panose="020F0502020204030204" pitchFamily="34" charset="0"/>
            </a:endParaRPr>
          </a:p>
          <a:p>
            <a:pPr defTabSz="457200">
              <a:spcAft>
                <a:spcPts val="1200"/>
              </a:spcAft>
            </a:pPr>
            <a:endParaRPr lang="en-US" sz="2800" kern="1200" dirty="0">
              <a:solidFill>
                <a:srgbClr val="63554C"/>
              </a:solidFill>
              <a:latin typeface="Calibri" panose="020F0502020204030204" pitchFamily="34" charset="0"/>
            </a:endParaRPr>
          </a:p>
          <a:p>
            <a:pPr defTabSz="457200">
              <a:spcAft>
                <a:spcPts val="1200"/>
              </a:spcAft>
            </a:pPr>
            <a:endParaRPr lang="en-US" sz="2800" kern="1200" dirty="0">
              <a:solidFill>
                <a:srgbClr val="63554C"/>
              </a:solidFill>
              <a:latin typeface="Calibri" panose="020F0502020204030204" pitchFamily="34" charset="0"/>
            </a:endParaRP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3004" y="446147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7751" y="2459766"/>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5526" y="557182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87560" y="557182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6189" y="5586943"/>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7647" y="5464325"/>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8151" y="276139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82760" y="4173605"/>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9006" y="4813147"/>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186" y="51627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19455" y="4581222"/>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4"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42826" y="3112658"/>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7" name="Picture 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9361" y="438684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8" name="Picture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9960" y="3570355"/>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9" name="Picture 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2951" y="3677608"/>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0" name="Picture 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186" y="3685116"/>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1" name="Picture 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846" y="3326184"/>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2" name="Picture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9960" y="159279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75609" y="2713865"/>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2" descr="C:\Users\wst\AppData\Local\Microsoft\Windows\Temporary Internet Files\Content.IE5\236E1WDR\MC90007871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37496" y="1416796"/>
            <a:ext cx="302974" cy="60302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7272" y="2363056"/>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2883" y="1592564"/>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5549" y="1727049"/>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5386" y="3024559"/>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228600" y="447040"/>
            <a:ext cx="7669913"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Sample Type</a:t>
            </a:r>
            <a:r>
              <a:rPr lang="en-US" sz="3600" b="1" kern="1200" dirty="0" smtClean="0">
                <a:latin typeface="Arial" panose="020B0604020202020204" pitchFamily="34" charset="0"/>
                <a:cs typeface="Arial" panose="020B0604020202020204" pitchFamily="34" charset="0"/>
              </a:rPr>
              <a:t> </a:t>
            </a:r>
            <a:endParaRPr lang="en-US" sz="3600" b="1" kern="1200" dirty="0">
              <a:latin typeface="Arial" panose="020B0604020202020204" pitchFamily="34" charset="0"/>
              <a:cs typeface="Arial" panose="020B0604020202020204" pitchFamily="34" charset="0"/>
            </a:endParaRPr>
          </a:p>
        </p:txBody>
      </p:sp>
      <p:pic>
        <p:nvPicPr>
          <p:cNvPr id="29"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5079" t="28560" r="19048" b="58040"/>
          <a:stretch/>
        </p:blipFill>
        <p:spPr bwMode="auto">
          <a:xfrm>
            <a:off x="7898513" y="313005"/>
            <a:ext cx="838200" cy="914400"/>
          </a:xfrm>
          <a:prstGeom prst="rect">
            <a:avLst/>
          </a:prstGeom>
          <a:solidFill>
            <a:schemeClr val="tx1"/>
          </a:solidFill>
          <a:ln>
            <a:noFill/>
          </a:ln>
          <a:extLst/>
        </p:spPr>
      </p:pic>
    </p:spTree>
    <p:extLst>
      <p:ext uri="{BB962C8B-B14F-4D97-AF65-F5344CB8AC3E}">
        <p14:creationId xmlns:p14="http://schemas.microsoft.com/office/powerpoint/2010/main" val="159523715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80864" y="1981200"/>
            <a:ext cx="5616175" cy="5047536"/>
          </a:xfrm>
          <a:prstGeom prst="rect">
            <a:avLst/>
          </a:prstGeom>
        </p:spPr>
        <p:txBody>
          <a:bodyPr wrap="square">
            <a:spAutoFit/>
          </a:bodyPr>
          <a:lstStyle/>
          <a:p>
            <a:pPr defTabSz="457200"/>
            <a:r>
              <a:rPr lang="en-US" sz="3600" dirty="0" smtClean="0">
                <a:latin typeface="Arial" panose="020B0604020202020204" pitchFamily="34" charset="0"/>
                <a:cs typeface="Arial" panose="020B0604020202020204" pitchFamily="34" charset="0"/>
              </a:rPr>
              <a:t>The Teacher may choose:</a:t>
            </a:r>
            <a:endParaRPr lang="en-US" sz="3600" kern="1200" dirty="0" smtClean="0">
              <a:latin typeface="Arial" panose="020B0604020202020204" pitchFamily="34" charset="0"/>
              <a:cs typeface="Arial" panose="020B0604020202020204" pitchFamily="34" charset="0"/>
            </a:endParaRPr>
          </a:p>
          <a:p>
            <a:pPr defTabSz="457200">
              <a:spcAft>
                <a:spcPts val="1200"/>
              </a:spcAft>
            </a:pPr>
            <a:r>
              <a:rPr lang="en-US" sz="3600" kern="1200" dirty="0" smtClean="0">
                <a:latin typeface="Arial" panose="020B0604020202020204" pitchFamily="34" charset="0"/>
                <a:cs typeface="Arial" panose="020B0604020202020204" pitchFamily="34" charset="0"/>
              </a:rPr>
              <a:t>Option 2 – </a:t>
            </a:r>
            <a:br>
              <a:rPr lang="en-US" sz="3600" kern="1200" dirty="0" smtClean="0">
                <a:latin typeface="Arial" panose="020B0604020202020204" pitchFamily="34" charset="0"/>
                <a:cs typeface="Arial" panose="020B0604020202020204" pitchFamily="34" charset="0"/>
              </a:rPr>
            </a:br>
            <a:r>
              <a:rPr lang="en-US" sz="3600" kern="1200" dirty="0" smtClean="0">
                <a:latin typeface="Arial" panose="020B0604020202020204" pitchFamily="34" charset="0"/>
                <a:cs typeface="Arial" panose="020B0604020202020204" pitchFamily="34" charset="0"/>
              </a:rPr>
              <a:t>Whole Class </a:t>
            </a:r>
            <a:br>
              <a:rPr lang="en-US" sz="3600" kern="1200" dirty="0" smtClean="0">
                <a:latin typeface="Arial" panose="020B0604020202020204" pitchFamily="34" charset="0"/>
                <a:cs typeface="Arial" panose="020B0604020202020204" pitchFamily="34" charset="0"/>
              </a:rPr>
            </a:br>
            <a:r>
              <a:rPr lang="en-US" sz="3600" kern="1200" dirty="0" smtClean="0">
                <a:latin typeface="Arial" panose="020B0604020202020204" pitchFamily="34" charset="0"/>
                <a:cs typeface="Arial" panose="020B0604020202020204" pitchFamily="34" charset="0"/>
              </a:rPr>
              <a:t>Work Samples</a:t>
            </a:r>
            <a:endParaRPr lang="en-US" sz="2800" kern="1200" dirty="0" smtClean="0">
              <a:latin typeface="Arial" panose="020B0604020202020204" pitchFamily="34" charset="0"/>
              <a:cs typeface="Arial" panose="020B0604020202020204" pitchFamily="34" charset="0"/>
            </a:endParaRPr>
          </a:p>
          <a:p>
            <a:pPr defTabSz="457200"/>
            <a:r>
              <a:rPr lang="en-US" sz="2800" kern="1200" dirty="0" smtClean="0">
                <a:latin typeface="Arial" panose="020B0604020202020204" pitchFamily="34" charset="0"/>
                <a:cs typeface="Arial" panose="020B0604020202020204" pitchFamily="34" charset="0"/>
              </a:rPr>
              <a:t>2 work samples that </a:t>
            </a:r>
          </a:p>
          <a:p>
            <a:pPr defTabSz="457200"/>
            <a:r>
              <a:rPr lang="en-US" sz="2800" kern="1200" dirty="0" smtClean="0">
                <a:latin typeface="Arial" panose="020B0604020202020204" pitchFamily="34" charset="0"/>
                <a:cs typeface="Arial" panose="020B0604020202020204" pitchFamily="34" charset="0"/>
              </a:rPr>
              <a:t>represent the entire class</a:t>
            </a:r>
          </a:p>
          <a:p>
            <a:pPr marL="457200" indent="-457200" defTabSz="457200">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for </a:t>
            </a:r>
            <a:r>
              <a:rPr lang="en-US" sz="2800" dirty="0" smtClean="0">
                <a:latin typeface="Arial" panose="020B0604020202020204" pitchFamily="34" charset="0"/>
                <a:cs typeface="Arial" panose="020B0604020202020204" pitchFamily="34" charset="0"/>
              </a:rPr>
              <a:t>a specific</a:t>
            </a:r>
            <a:r>
              <a:rPr lang="en-US" sz="2800" kern="1200" dirty="0" smtClean="0">
                <a:latin typeface="Arial" panose="020B0604020202020204" pitchFamily="34" charset="0"/>
                <a:cs typeface="Arial" panose="020B0604020202020204" pitchFamily="34" charset="0"/>
              </a:rPr>
              <a:t> </a:t>
            </a:r>
            <a:r>
              <a:rPr lang="en-US" sz="2800" kern="1200" dirty="0">
                <a:latin typeface="Arial" panose="020B0604020202020204" pitchFamily="34" charset="0"/>
                <a:cs typeface="Arial" panose="020B0604020202020204" pitchFamily="34" charset="0"/>
              </a:rPr>
              <a:t>objective </a:t>
            </a:r>
          </a:p>
          <a:p>
            <a:pPr marL="457200" indent="-457200" defTabSz="457200">
              <a:buFont typeface="Arial" panose="020B0604020202020204" pitchFamily="34" charset="0"/>
              <a:buChar char="•"/>
            </a:pPr>
            <a:r>
              <a:rPr lang="en-US" sz="2800" kern="1200" dirty="0">
                <a:latin typeface="Arial" panose="020B0604020202020204" pitchFamily="34" charset="0"/>
                <a:cs typeface="Arial" panose="020B0604020202020204" pitchFamily="34" charset="0"/>
              </a:rPr>
              <a:t>at 2 separate points in time </a:t>
            </a:r>
          </a:p>
          <a:p>
            <a:pPr defTabSz="457200"/>
            <a:endParaRPr lang="en-US" sz="2800" kern="1200" dirty="0">
              <a:solidFill>
                <a:srgbClr val="63554C"/>
              </a:solidFill>
              <a:latin typeface="Calibri" panose="020F0502020204030204" pitchFamily="34" charset="0"/>
            </a:endParaRPr>
          </a:p>
          <a:p>
            <a:pPr defTabSz="457200"/>
            <a:endParaRPr lang="en-US" sz="2800" kern="1200" dirty="0">
              <a:solidFill>
                <a:srgbClr val="63554C"/>
              </a:solidFill>
              <a:latin typeface="Calibri" panose="020F0502020204030204" pitchFamily="34" charset="0"/>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9" name="TextBox 8"/>
          <p:cNvSpPr txBox="1"/>
          <p:nvPr/>
        </p:nvSpPr>
        <p:spPr>
          <a:xfrm>
            <a:off x="228600" y="447040"/>
            <a:ext cx="7669913"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Sample Type</a:t>
            </a:r>
            <a:r>
              <a:rPr lang="en-US" sz="3600" b="1" kern="1200" dirty="0" smtClean="0">
                <a:latin typeface="Arial" panose="020B0604020202020204" pitchFamily="34" charset="0"/>
                <a:cs typeface="Arial" panose="020B0604020202020204" pitchFamily="34" charset="0"/>
              </a:rPr>
              <a:t>  </a:t>
            </a:r>
            <a:endParaRPr lang="en-US" sz="3600" b="1" kern="1200" dirty="0">
              <a:latin typeface="Arial" panose="020B0604020202020204" pitchFamily="34" charset="0"/>
              <a:cs typeface="Arial" panose="020B0604020202020204" pitchFamily="34" charset="0"/>
            </a:endParaRPr>
          </a:p>
        </p:txBody>
      </p:sp>
      <p:grpSp>
        <p:nvGrpSpPr>
          <p:cNvPr id="8" name="Group 7"/>
          <p:cNvGrpSpPr/>
          <p:nvPr/>
        </p:nvGrpSpPr>
        <p:grpSpPr>
          <a:xfrm>
            <a:off x="5715000" y="2133600"/>
            <a:ext cx="3124199" cy="3352800"/>
            <a:chOff x="6477000" y="2133600"/>
            <a:chExt cx="2667000" cy="2743200"/>
          </a:xfrm>
        </p:grpSpPr>
        <p:sp>
          <p:nvSpPr>
            <p:cNvPr id="12" name="Oval 11"/>
            <p:cNvSpPr/>
            <p:nvPr/>
          </p:nvSpPr>
          <p:spPr>
            <a:xfrm>
              <a:off x="6477000" y="2133600"/>
              <a:ext cx="2667000" cy="2743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6781800" y="2514600"/>
              <a:ext cx="1981200" cy="1981200"/>
              <a:chOff x="6781800" y="2514600"/>
              <a:chExt cx="1981200" cy="1981200"/>
            </a:xfrm>
          </p:grpSpPr>
          <p:grpSp>
            <p:nvGrpSpPr>
              <p:cNvPr id="14" name="Group 13"/>
              <p:cNvGrpSpPr/>
              <p:nvPr/>
            </p:nvGrpSpPr>
            <p:grpSpPr>
              <a:xfrm>
                <a:off x="6807351" y="2514600"/>
                <a:ext cx="1803249" cy="612551"/>
                <a:chOff x="6807351" y="2514600"/>
                <a:chExt cx="1803249" cy="612551"/>
              </a:xfrm>
            </p:grpSpPr>
            <p:pic>
              <p:nvPicPr>
                <p:cNvPr id="36"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7351"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252390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25146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 name="Group 14"/>
              <p:cNvGrpSpPr/>
              <p:nvPr/>
            </p:nvGrpSpPr>
            <p:grpSpPr>
              <a:xfrm>
                <a:off x="6959751" y="2968849"/>
                <a:ext cx="1803249" cy="612551"/>
                <a:chOff x="6807351" y="2514600"/>
                <a:chExt cx="1803249" cy="612551"/>
              </a:xfrm>
            </p:grpSpPr>
            <p:pic>
              <p:nvPicPr>
                <p:cNvPr id="30"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7351"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252390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3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25146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p:cNvGrpSpPr/>
              <p:nvPr/>
            </p:nvGrpSpPr>
            <p:grpSpPr>
              <a:xfrm>
                <a:off x="6781800" y="3429000"/>
                <a:ext cx="1803249" cy="612551"/>
                <a:chOff x="6807351" y="2514600"/>
                <a:chExt cx="1803249" cy="612551"/>
              </a:xfrm>
            </p:grpSpPr>
            <p:pic>
              <p:nvPicPr>
                <p:cNvPr id="24"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7351"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252390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25146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7" name="Group 16"/>
              <p:cNvGrpSpPr/>
              <p:nvPr/>
            </p:nvGrpSpPr>
            <p:grpSpPr>
              <a:xfrm>
                <a:off x="6934200" y="3883249"/>
                <a:ext cx="1803249" cy="612551"/>
                <a:chOff x="6807351" y="2514600"/>
                <a:chExt cx="1803249" cy="612551"/>
              </a:xfrm>
            </p:grpSpPr>
            <p:pic>
              <p:nvPicPr>
                <p:cNvPr id="18"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7351"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252390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25146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pic>
        <p:nvPicPr>
          <p:cNvPr id="4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5079" t="28560" r="19048" b="58040"/>
          <a:stretch/>
        </p:blipFill>
        <p:spPr bwMode="auto">
          <a:xfrm>
            <a:off x="7898513" y="313005"/>
            <a:ext cx="838200" cy="914400"/>
          </a:xfrm>
          <a:prstGeom prst="rect">
            <a:avLst/>
          </a:prstGeom>
          <a:solidFill>
            <a:schemeClr val="tx1"/>
          </a:solidFill>
          <a:ln>
            <a:noFill/>
          </a:ln>
          <a:extLst/>
        </p:spPr>
      </p:pic>
    </p:spTree>
    <p:extLst>
      <p:ext uri="{BB962C8B-B14F-4D97-AF65-F5344CB8AC3E}">
        <p14:creationId xmlns:p14="http://schemas.microsoft.com/office/powerpoint/2010/main" val="383546860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15" name="Picture 10" descr="http://www.amazing-animations.com/animations/children17.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79943" y="3078481"/>
            <a:ext cx="980769" cy="825911"/>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3"/>
          <p:cNvSpPr txBox="1">
            <a:spLocks/>
          </p:cNvSpPr>
          <p:nvPr/>
        </p:nvSpPr>
        <p:spPr>
          <a:xfrm>
            <a:off x="116597" y="1397109"/>
            <a:ext cx="607737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00"/>
              </a:spcBef>
              <a:buFont typeface="Arial"/>
              <a:buNone/>
            </a:pPr>
            <a:endParaRPr lang="en-US" sz="100" dirty="0" smtClean="0">
              <a:solidFill>
                <a:srgbClr val="63554C"/>
              </a:solidFill>
              <a:cs typeface="Arial" pitchFamily="34" charset="0"/>
              <a:sym typeface="Arial"/>
            </a:endParaRPr>
          </a:p>
          <a:p>
            <a:pPr marL="0" indent="0">
              <a:spcBef>
                <a:spcPts val="0"/>
              </a:spcBef>
              <a:spcAft>
                <a:spcPts val="1200"/>
              </a:spcAft>
              <a:buClr>
                <a:srgbClr val="63554C"/>
              </a:buClr>
              <a:buFont typeface="Arial"/>
              <a:buNone/>
            </a:pPr>
            <a:endParaRPr lang="en-US" sz="2400" dirty="0" smtClean="0">
              <a:solidFill>
                <a:srgbClr val="63554C"/>
              </a:solidFill>
              <a:cs typeface="Arial" pitchFamily="34" charset="0"/>
              <a:sym typeface="Arial"/>
            </a:endParaRPr>
          </a:p>
          <a:p>
            <a:pPr marL="0" indent="0">
              <a:spcBef>
                <a:spcPts val="0"/>
              </a:spcBef>
              <a:buClr>
                <a:srgbClr val="63554C"/>
              </a:buClr>
              <a:buFont typeface="Arial"/>
              <a:buNone/>
            </a:pPr>
            <a:endParaRPr lang="en-US" sz="2400" dirty="0" smtClean="0">
              <a:solidFill>
                <a:srgbClr val="63554C"/>
              </a:solidFill>
              <a:cs typeface="Arial" pitchFamily="34" charset="0"/>
              <a:sym typeface="Arial"/>
            </a:endParaRPr>
          </a:p>
          <a:p>
            <a:pPr marL="0" indent="0">
              <a:spcBef>
                <a:spcPts val="0"/>
              </a:spcBef>
              <a:buClr>
                <a:srgbClr val="63554C"/>
              </a:buClr>
              <a:buFont typeface="Arial"/>
              <a:buNone/>
            </a:pPr>
            <a:r>
              <a:rPr lang="en-US" sz="2400" dirty="0" smtClean="0">
                <a:solidFill>
                  <a:srgbClr val="63554C"/>
                </a:solidFill>
                <a:cs typeface="Arial" pitchFamily="34" charset="0"/>
                <a:sym typeface="Arial"/>
              </a:rPr>
              <a:t> </a:t>
            </a:r>
          </a:p>
          <a:p>
            <a:pPr>
              <a:buFont typeface="Arial" pitchFamily="34" charset="0"/>
              <a:buChar char="•"/>
            </a:pPr>
            <a:endParaRPr lang="en-US" sz="1200" dirty="0">
              <a:solidFill>
                <a:prstClr val="black"/>
              </a:solidFill>
              <a:sym typeface="Arial"/>
            </a:endParaRPr>
          </a:p>
        </p:txBody>
      </p:sp>
      <p:pic>
        <p:nvPicPr>
          <p:cNvPr id="1032" name="Picture 8" descr="C:\Users\wst\AppData\Local\Microsoft\Windows\Temporary Internet Files\Content.IE5\236E1WDR\MC900440402[1].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38266"/>
          <a:stretch/>
        </p:blipFill>
        <p:spPr bwMode="auto">
          <a:xfrm>
            <a:off x="2317079" y="4641327"/>
            <a:ext cx="701040" cy="43278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amazing-animations.com/animations/children17.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4663" y="3794817"/>
            <a:ext cx="702174" cy="548456"/>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p:cNvSpPr/>
          <p:nvPr/>
        </p:nvSpPr>
        <p:spPr>
          <a:xfrm>
            <a:off x="6436329" y="3078481"/>
            <a:ext cx="121017" cy="1219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1" name="Group 10"/>
          <p:cNvGrpSpPr/>
          <p:nvPr/>
        </p:nvGrpSpPr>
        <p:grpSpPr>
          <a:xfrm>
            <a:off x="643255" y="3354705"/>
            <a:ext cx="6321426" cy="3016482"/>
            <a:chOff x="643254" y="1554624"/>
            <a:chExt cx="7896059" cy="4816563"/>
          </a:xfrm>
        </p:grpSpPr>
        <p:pic>
          <p:nvPicPr>
            <p:cNvPr id="1030" name="Picture 6" descr="http://www.cusd80.com/cms/lib6/AZ01001175/Centricity/Domain/1647/MCj00787610000%5b1%5d.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9295" y="3354705"/>
              <a:ext cx="2857500" cy="23431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wst\AppData\Local\Microsoft\Windows\Temporary Internet Files\Content.IE5\CRXQK1PF\MC900441339[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67400" y="1920240"/>
              <a:ext cx="2194560" cy="219456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wst\AppData\Local\Microsoft\Windows\Temporary Internet Files\Content.IE5\236E1WDR\MC900441336[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3254" y="1554624"/>
              <a:ext cx="2024345" cy="202434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ts2.mm.bing.net/th?id=H.4998883559539509&amp;w=222&amp;h=180&amp;c=7&amp;rs=1&amp;pid=1.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30173" y="2089443"/>
              <a:ext cx="1022694" cy="1856153"/>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6774510" y="4049249"/>
              <a:ext cx="1764803" cy="2132047"/>
              <a:chOff x="6774510" y="4049249"/>
              <a:chExt cx="1764803" cy="2132047"/>
            </a:xfrm>
            <a:solidFill>
              <a:schemeClr val="bg1"/>
            </a:solidFill>
          </p:grpSpPr>
          <p:sp>
            <p:nvSpPr>
              <p:cNvPr id="3" name="Rectangle 2"/>
              <p:cNvSpPr/>
              <p:nvPr/>
            </p:nvSpPr>
            <p:spPr>
              <a:xfrm rot="1358229">
                <a:off x="6774510" y="4049249"/>
                <a:ext cx="1764803" cy="213204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extBox 1"/>
              <p:cNvSpPr txBox="1"/>
              <p:nvPr/>
            </p:nvSpPr>
            <p:spPr>
              <a:xfrm rot="1383687">
                <a:off x="6985963" y="4156961"/>
                <a:ext cx="1353647" cy="1916623"/>
              </a:xfrm>
              <a:prstGeom prst="rect">
                <a:avLst/>
              </a:prstGeom>
              <a:grpFill/>
            </p:spPr>
            <p:txBody>
              <a:bodyPr wrap="square" rtlCol="0">
                <a:spAutoFit/>
              </a:bodyPr>
              <a:lstStyle/>
              <a:p>
                <a:pPr algn="ctr"/>
                <a:r>
                  <a:rPr lang="en-US" sz="800" dirty="0" smtClean="0">
                    <a:solidFill>
                      <a:prstClr val="black"/>
                    </a:solidFill>
                  </a:rPr>
                  <a:t>Pre Test</a:t>
                </a:r>
              </a:p>
              <a:p>
                <a:pPr algn="ctr"/>
                <a:endParaRPr lang="en-US" sz="800" dirty="0" smtClean="0">
                  <a:solidFill>
                    <a:prstClr val="black"/>
                  </a:solidFill>
                </a:endParaRPr>
              </a:p>
              <a:p>
                <a:r>
                  <a:rPr lang="en-US" sz="400" dirty="0" err="1" smtClean="0">
                    <a:solidFill>
                      <a:prstClr val="black"/>
                    </a:solidFill>
                  </a:rPr>
                  <a:t>Sljdflkjdf</a:t>
                </a:r>
                <a:r>
                  <a:rPr lang="en-US" sz="400" dirty="0" smtClean="0">
                    <a:solidFill>
                      <a:prstClr val="black"/>
                    </a:solidFill>
                  </a:rPr>
                  <a:t> </a:t>
                </a:r>
                <a:r>
                  <a:rPr lang="en-US" sz="400" dirty="0" err="1" smtClean="0">
                    <a:solidFill>
                      <a:prstClr val="black"/>
                    </a:solidFill>
                  </a:rPr>
                  <a:t>sdfljsdfljdf</a:t>
                </a:r>
                <a:r>
                  <a:rPr lang="en-US" sz="400" dirty="0" smtClean="0">
                    <a:solidFill>
                      <a:prstClr val="black"/>
                    </a:solidFill>
                  </a:rPr>
                  <a:t> </a:t>
                </a:r>
                <a:r>
                  <a:rPr lang="en-US" sz="400" dirty="0" err="1" smtClean="0">
                    <a:solidFill>
                      <a:prstClr val="black"/>
                    </a:solidFill>
                  </a:rPr>
                  <a:t>sdflkjsdf</a:t>
                </a:r>
                <a:r>
                  <a:rPr lang="en-US" sz="400" dirty="0" smtClean="0">
                    <a:solidFill>
                      <a:prstClr val="black"/>
                    </a:solidFill>
                  </a:rPr>
                  <a:t> </a:t>
                </a:r>
                <a:r>
                  <a:rPr lang="en-US" sz="400" dirty="0" err="1" smtClean="0">
                    <a:solidFill>
                      <a:prstClr val="black"/>
                    </a:solidFill>
                  </a:rPr>
                  <a:t>sdflnksdflnsdf</a:t>
                </a:r>
                <a:r>
                  <a:rPr lang="en-US" sz="400" dirty="0" smtClean="0">
                    <a:solidFill>
                      <a:prstClr val="black"/>
                    </a:solidFill>
                  </a:rPr>
                  <a:t> </a:t>
                </a:r>
                <a:r>
                  <a:rPr lang="en-US" sz="400" dirty="0" err="1" smtClean="0">
                    <a:solidFill>
                      <a:prstClr val="black"/>
                    </a:solidFill>
                  </a:rPr>
                  <a:t>sdfllsdf</a:t>
                </a:r>
                <a:r>
                  <a:rPr lang="en-US" sz="400" dirty="0" smtClean="0">
                    <a:solidFill>
                      <a:prstClr val="black"/>
                    </a:solidFill>
                  </a:rPr>
                  <a:t> </a:t>
                </a:r>
                <a:r>
                  <a:rPr lang="en-US" sz="400" dirty="0" err="1" smtClean="0">
                    <a:solidFill>
                      <a:prstClr val="black"/>
                    </a:solidFill>
                  </a:rPr>
                  <a:t>sdflnsdf</a:t>
                </a:r>
                <a:r>
                  <a:rPr lang="en-US" sz="400" dirty="0" smtClean="0">
                    <a:solidFill>
                      <a:prstClr val="black"/>
                    </a:solidFill>
                  </a:rPr>
                  <a:t> </a:t>
                </a:r>
                <a:r>
                  <a:rPr lang="en-US" sz="400" dirty="0" err="1" smtClean="0">
                    <a:solidFill>
                      <a:prstClr val="black"/>
                    </a:solidFill>
                  </a:rPr>
                  <a:t>sdfklsdflkjf</a:t>
                </a:r>
                <a:r>
                  <a:rPr lang="en-US" sz="400" dirty="0" smtClean="0">
                    <a:solidFill>
                      <a:prstClr val="black"/>
                    </a:solidFill>
                  </a:rPr>
                  <a:t> </a:t>
                </a:r>
                <a:r>
                  <a:rPr lang="en-US" sz="400" dirty="0" err="1" smtClean="0">
                    <a:solidFill>
                      <a:prstClr val="black"/>
                    </a:solidFill>
                  </a:rPr>
                  <a:t>fsl</a:t>
                </a:r>
                <a:r>
                  <a:rPr lang="en-US" sz="400" dirty="0" smtClean="0">
                    <a:solidFill>
                      <a:prstClr val="black"/>
                    </a:solidFill>
                  </a:rPr>
                  <a:t> </a:t>
                </a:r>
                <a:r>
                  <a:rPr lang="en-US" sz="400" dirty="0" err="1" smtClean="0">
                    <a:solidFill>
                      <a:prstClr val="black"/>
                    </a:solidFill>
                  </a:rPr>
                  <a:t>flk</a:t>
                </a:r>
                <a:r>
                  <a:rPr lang="en-US" sz="400" dirty="0" smtClean="0">
                    <a:solidFill>
                      <a:prstClr val="black"/>
                    </a:solidFill>
                  </a:rPr>
                  <a:t> </a:t>
                </a:r>
                <a:r>
                  <a:rPr lang="en-US" sz="400" dirty="0" err="1" smtClean="0">
                    <a:solidFill>
                      <a:prstClr val="black"/>
                    </a:solidFill>
                  </a:rPr>
                  <a:t>sdflkjsdf</a:t>
                </a:r>
                <a:r>
                  <a:rPr lang="en-US" sz="400" dirty="0" smtClean="0">
                    <a:solidFill>
                      <a:prstClr val="black"/>
                    </a:solidFill>
                  </a:rPr>
                  <a:t> </a:t>
                </a:r>
                <a:r>
                  <a:rPr lang="en-US" sz="400" dirty="0" err="1" smtClean="0">
                    <a:solidFill>
                      <a:prstClr val="black"/>
                    </a:solidFill>
                  </a:rPr>
                  <a:t>sdf</a:t>
                </a:r>
                <a:endParaRPr lang="en-US" sz="400" dirty="0" smtClean="0">
                  <a:solidFill>
                    <a:prstClr val="black"/>
                  </a:solidFill>
                </a:endParaRPr>
              </a:p>
              <a:p>
                <a:endParaRPr lang="en-US" sz="400" dirty="0">
                  <a:solidFill>
                    <a:prstClr val="black"/>
                  </a:solidFill>
                </a:endParaRPr>
              </a:p>
              <a:p>
                <a:r>
                  <a:rPr lang="en-US" sz="400" dirty="0" err="1" smtClean="0">
                    <a:solidFill>
                      <a:prstClr val="black"/>
                    </a:solidFill>
                  </a:rPr>
                  <a:t>Ljsdflksdf</a:t>
                </a:r>
                <a:r>
                  <a:rPr lang="en-US" sz="400" dirty="0" smtClean="0">
                    <a:solidFill>
                      <a:prstClr val="black"/>
                    </a:solidFill>
                  </a:rPr>
                  <a:t> ;mf </a:t>
                </a:r>
                <a:r>
                  <a:rPr lang="en-US" sz="400" dirty="0" err="1" smtClean="0">
                    <a:solidFill>
                      <a:prstClr val="black"/>
                    </a:solidFill>
                  </a:rPr>
                  <a:t>sdflmdf</a:t>
                </a:r>
                <a:r>
                  <a:rPr lang="en-US" sz="400" dirty="0" smtClean="0">
                    <a:solidFill>
                      <a:prstClr val="black"/>
                    </a:solidFill>
                  </a:rPr>
                  <a:t> </a:t>
                </a:r>
                <a:r>
                  <a:rPr lang="en-US" sz="400" dirty="0" err="1" smtClean="0">
                    <a:solidFill>
                      <a:prstClr val="black"/>
                    </a:solidFill>
                  </a:rPr>
                  <a:t>sdf;df</a:t>
                </a:r>
                <a:r>
                  <a:rPr lang="en-US" sz="400" dirty="0" smtClean="0">
                    <a:solidFill>
                      <a:prstClr val="black"/>
                    </a:solidFill>
                  </a:rPr>
                  <a:t> </a:t>
                </a:r>
                <a:r>
                  <a:rPr lang="en-US" sz="400" dirty="0" err="1" smtClean="0">
                    <a:solidFill>
                      <a:prstClr val="black"/>
                    </a:solidFill>
                  </a:rPr>
                  <a:t>msdf;sdf</a:t>
                </a:r>
                <a:r>
                  <a:rPr lang="en-US" sz="400" dirty="0" smtClean="0">
                    <a:solidFill>
                      <a:prstClr val="black"/>
                    </a:solidFill>
                  </a:rPr>
                  <a:t> </a:t>
                </a:r>
                <a:r>
                  <a:rPr lang="en-US" sz="400" dirty="0" err="1" smtClean="0">
                    <a:solidFill>
                      <a:prstClr val="black"/>
                    </a:solidFill>
                  </a:rPr>
                  <a:t>sdfmsdf</a:t>
                </a:r>
                <a:r>
                  <a:rPr lang="en-US" sz="400" dirty="0" smtClean="0">
                    <a:solidFill>
                      <a:prstClr val="black"/>
                    </a:solidFill>
                  </a:rPr>
                  <a:t> </a:t>
                </a:r>
                <a:r>
                  <a:rPr lang="en-US" sz="400" dirty="0" err="1" smtClean="0">
                    <a:solidFill>
                      <a:prstClr val="black"/>
                    </a:solidFill>
                  </a:rPr>
                  <a:t>lmf</a:t>
                </a:r>
                <a:r>
                  <a:rPr lang="en-US" sz="400" dirty="0" smtClean="0">
                    <a:solidFill>
                      <a:prstClr val="black"/>
                    </a:solidFill>
                  </a:rPr>
                  <a:t>, </a:t>
                </a:r>
                <a:r>
                  <a:rPr lang="en-US" sz="400" dirty="0" err="1" smtClean="0">
                    <a:solidFill>
                      <a:prstClr val="black"/>
                    </a:solidFill>
                  </a:rPr>
                  <a:t>sdfmsd</a:t>
                </a:r>
                <a:r>
                  <a:rPr lang="en-US" sz="400" dirty="0" smtClean="0">
                    <a:solidFill>
                      <a:prstClr val="black"/>
                    </a:solidFill>
                  </a:rPr>
                  <a:t>. Sdmsdf0 </a:t>
                </a:r>
                <a:r>
                  <a:rPr lang="en-US" sz="400" dirty="0" err="1" smtClean="0">
                    <a:solidFill>
                      <a:prstClr val="black"/>
                    </a:solidFill>
                  </a:rPr>
                  <a:t>lsdjlkjsdflkjsdfljk</a:t>
                </a:r>
                <a:endParaRPr lang="en-US" sz="400" dirty="0" smtClean="0">
                  <a:solidFill>
                    <a:prstClr val="black"/>
                  </a:solidFill>
                </a:endParaRPr>
              </a:p>
              <a:p>
                <a:endParaRPr lang="en-US" sz="400" dirty="0">
                  <a:solidFill>
                    <a:prstClr val="black"/>
                  </a:solidFill>
                </a:endParaRPr>
              </a:p>
              <a:p>
                <a:r>
                  <a:rPr lang="en-US" sz="400" dirty="0" err="1" smtClean="0">
                    <a:solidFill>
                      <a:prstClr val="black"/>
                    </a:solidFill>
                  </a:rPr>
                  <a:t>Ljdflkjf</a:t>
                </a:r>
                <a:r>
                  <a:rPr lang="en-US" sz="400" dirty="0" smtClean="0">
                    <a:solidFill>
                      <a:prstClr val="black"/>
                    </a:solidFill>
                  </a:rPr>
                  <a:t> </a:t>
                </a:r>
                <a:r>
                  <a:rPr lang="en-US" sz="400" dirty="0" err="1" smtClean="0">
                    <a:solidFill>
                      <a:prstClr val="black"/>
                    </a:solidFill>
                  </a:rPr>
                  <a:t>ljkdlkjsdf</a:t>
                </a:r>
                <a:r>
                  <a:rPr lang="en-US" sz="400" dirty="0" smtClean="0">
                    <a:solidFill>
                      <a:prstClr val="black"/>
                    </a:solidFill>
                  </a:rPr>
                  <a:t> </a:t>
                </a:r>
                <a:r>
                  <a:rPr lang="en-US" sz="400" dirty="0" err="1" smtClean="0">
                    <a:solidFill>
                      <a:prstClr val="black"/>
                    </a:solidFill>
                  </a:rPr>
                  <a:t>tjtlkjltj</a:t>
                </a:r>
                <a:r>
                  <a:rPr lang="en-US" sz="400" dirty="0" smtClean="0">
                    <a:solidFill>
                      <a:prstClr val="black"/>
                    </a:solidFill>
                  </a:rPr>
                  <a:t>  ;</a:t>
                </a:r>
                <a:r>
                  <a:rPr lang="en-US" sz="400" dirty="0" err="1" smtClean="0">
                    <a:solidFill>
                      <a:prstClr val="black"/>
                    </a:solidFill>
                  </a:rPr>
                  <a:t>jke;ljkw;jkw</a:t>
                </a:r>
                <a:r>
                  <a:rPr lang="en-US" sz="400" dirty="0" smtClean="0">
                    <a:solidFill>
                      <a:prstClr val="black"/>
                    </a:solidFill>
                  </a:rPr>
                  <a:t> ;</a:t>
                </a:r>
                <a:r>
                  <a:rPr lang="en-US" sz="400" dirty="0" err="1" smtClean="0">
                    <a:solidFill>
                      <a:prstClr val="black"/>
                    </a:solidFill>
                  </a:rPr>
                  <a:t>kw;lkwet</a:t>
                </a:r>
                <a:r>
                  <a:rPr lang="en-US" sz="400" dirty="0" smtClean="0">
                    <a:solidFill>
                      <a:prstClr val="black"/>
                    </a:solidFill>
                  </a:rPr>
                  <a:t>  ;</a:t>
                </a:r>
                <a:r>
                  <a:rPr lang="en-US" sz="400" dirty="0" err="1" smtClean="0">
                    <a:solidFill>
                      <a:prstClr val="black"/>
                    </a:solidFill>
                  </a:rPr>
                  <a:t>w;jw</a:t>
                </a:r>
                <a:r>
                  <a:rPr lang="en-US" sz="400" dirty="0" smtClean="0">
                    <a:solidFill>
                      <a:prstClr val="black"/>
                    </a:solidFill>
                  </a:rPr>
                  <a:t>  ;</a:t>
                </a:r>
                <a:r>
                  <a:rPr lang="en-US" sz="400" dirty="0" err="1" smtClean="0">
                    <a:solidFill>
                      <a:prstClr val="black"/>
                    </a:solidFill>
                  </a:rPr>
                  <a:t>jkw;ljkw</a:t>
                </a:r>
                <a:r>
                  <a:rPr lang="en-US" sz="400" dirty="0" smtClean="0">
                    <a:solidFill>
                      <a:prstClr val="black"/>
                    </a:solidFill>
                  </a:rPr>
                  <a:t>  </a:t>
                </a:r>
                <a:r>
                  <a:rPr lang="en-US" sz="400" dirty="0" err="1" smtClean="0">
                    <a:solidFill>
                      <a:prstClr val="black"/>
                    </a:solidFill>
                  </a:rPr>
                  <a:t>klwe</a:t>
                </a:r>
                <a:r>
                  <a:rPr lang="en-US" sz="400" dirty="0" smtClean="0">
                    <a:solidFill>
                      <a:prstClr val="black"/>
                    </a:solidFill>
                  </a:rPr>
                  <a:t> </a:t>
                </a:r>
                <a:r>
                  <a:rPr lang="en-US" sz="400" dirty="0" err="1" smtClean="0">
                    <a:solidFill>
                      <a:prstClr val="black"/>
                    </a:solidFill>
                  </a:rPr>
                  <a:t>ljsdfljsdf</a:t>
                </a:r>
                <a:r>
                  <a:rPr lang="en-US" sz="400" dirty="0" smtClean="0">
                    <a:solidFill>
                      <a:prstClr val="black"/>
                    </a:solidFill>
                  </a:rPr>
                  <a:t> </a:t>
                </a:r>
                <a:r>
                  <a:rPr lang="en-US" sz="400" dirty="0" err="1" smtClean="0">
                    <a:solidFill>
                      <a:prstClr val="black"/>
                    </a:solidFill>
                  </a:rPr>
                  <a:t>sdljsdfljsdf</a:t>
                </a:r>
                <a:r>
                  <a:rPr lang="en-US" sz="400" dirty="0">
                    <a:solidFill>
                      <a:srgbClr val="000000"/>
                    </a:solidFill>
                  </a:rPr>
                  <a:t> </a:t>
                </a:r>
                <a:endParaRPr lang="en-US" sz="400" dirty="0" smtClean="0">
                  <a:solidFill>
                    <a:srgbClr val="000000"/>
                  </a:solidFill>
                </a:endParaRPr>
              </a:p>
              <a:p>
                <a:endParaRPr lang="en-US" sz="400" dirty="0">
                  <a:solidFill>
                    <a:srgbClr val="000000"/>
                  </a:solidFill>
                </a:endParaRPr>
              </a:p>
              <a:p>
                <a:r>
                  <a:rPr lang="en-US" sz="400" dirty="0" err="1" smtClean="0">
                    <a:solidFill>
                      <a:srgbClr val="000000"/>
                    </a:solidFill>
                  </a:rPr>
                  <a:t>Sljd</a:t>
                </a:r>
                <a:endParaRPr lang="en-US" sz="400" dirty="0">
                  <a:solidFill>
                    <a:prstClr val="black"/>
                  </a:solidFill>
                </a:endParaRPr>
              </a:p>
              <a:p>
                <a:endParaRPr lang="en-US" sz="400" dirty="0">
                  <a:solidFill>
                    <a:prstClr val="black"/>
                  </a:solidFill>
                </a:endParaRPr>
              </a:p>
            </p:txBody>
          </p:sp>
        </p:grpSp>
        <p:pic>
          <p:nvPicPr>
            <p:cNvPr id="14" name="Picture 8" descr="C:\Users\wst\AppData\Local\Microsoft\Windows\Temporary Internet Files\Content.IE5\236E1WDR\MC900440402[1].pn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53953"/>
            <a:stretch/>
          </p:blipFill>
          <p:spPr bwMode="auto">
            <a:xfrm>
              <a:off x="2317079" y="4953001"/>
              <a:ext cx="701040" cy="141818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AGunter\AppData\Local\Microsoft\Windows\Temporary Internet Files\Content.IE5\NFDYV1MQ\MP900316436[1].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040845" y="4179262"/>
              <a:ext cx="2309667" cy="1547477"/>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TextBox 16"/>
          <p:cNvSpPr txBox="1"/>
          <p:nvPr/>
        </p:nvSpPr>
        <p:spPr>
          <a:xfrm>
            <a:off x="228600" y="381000"/>
            <a:ext cx="7669913" cy="646331"/>
          </a:xfrm>
          <a:prstGeom prst="rect">
            <a:avLst/>
          </a:prstGeom>
          <a:noFill/>
        </p:spPr>
        <p:txBody>
          <a:bodyPr wrap="square" rtlCol="0">
            <a:spAutoFit/>
          </a:bodyPr>
          <a:lstStyle/>
          <a:p>
            <a:pPr defTabSz="457200"/>
            <a:r>
              <a:rPr lang="en-US" sz="3600" b="1" dirty="0" smtClean="0">
                <a:solidFill>
                  <a:prstClr val="black"/>
                </a:solidFill>
                <a:latin typeface="Arial" panose="020B0604020202020204" pitchFamily="34" charset="0"/>
                <a:cs typeface="Arial" panose="020B0604020202020204" pitchFamily="34" charset="0"/>
              </a:rPr>
              <a:t>Collection Method </a:t>
            </a:r>
            <a:r>
              <a:rPr lang="en-US" sz="3600" b="1" dirty="0" smtClean="0">
                <a:solidFill>
                  <a:prstClr val="black"/>
                </a:solidFill>
                <a:latin typeface="Arial"/>
                <a:cs typeface="Arial"/>
              </a:rPr>
              <a:t>→ File Size</a:t>
            </a:r>
            <a:r>
              <a:rPr lang="en-US" sz="3600" b="1" dirty="0" smtClean="0">
                <a:solidFill>
                  <a:prstClr val="black"/>
                </a:solidFill>
                <a:latin typeface="Arial" panose="020B0604020202020204" pitchFamily="34" charset="0"/>
                <a:cs typeface="Arial" panose="020B0604020202020204" pitchFamily="34" charset="0"/>
              </a:rPr>
              <a:t> </a:t>
            </a:r>
            <a:endParaRPr lang="en-US" sz="3600" b="1" dirty="0">
              <a:solidFill>
                <a:prstClr val="black"/>
              </a:solidFill>
              <a:latin typeface="Arial" panose="020B0604020202020204" pitchFamily="34" charset="0"/>
              <a:cs typeface="Arial" panose="020B0604020202020204" pitchFamily="34" charset="0"/>
            </a:endParaRPr>
          </a:p>
        </p:txBody>
      </p:sp>
      <p:sp>
        <p:nvSpPr>
          <p:cNvPr id="10" name="TextBox 9"/>
          <p:cNvSpPr txBox="1"/>
          <p:nvPr/>
        </p:nvSpPr>
        <p:spPr>
          <a:xfrm>
            <a:off x="1034094" y="1590019"/>
            <a:ext cx="6507480" cy="584775"/>
          </a:xfrm>
          <a:prstGeom prst="rect">
            <a:avLst/>
          </a:prstGeom>
          <a:noFill/>
        </p:spPr>
        <p:txBody>
          <a:bodyPr wrap="square" rtlCol="0">
            <a:spAutoFit/>
          </a:bodyPr>
          <a:lstStyle/>
          <a:p>
            <a:pPr defTabSz="457200">
              <a:spcAft>
                <a:spcPts val="600"/>
              </a:spcAft>
            </a:pPr>
            <a:r>
              <a:rPr lang="en-US" sz="3200" b="1" dirty="0" smtClean="0">
                <a:solidFill>
                  <a:prstClr val="black"/>
                </a:solidFill>
                <a:latin typeface="Arial" panose="020B0604020202020204" pitchFamily="34" charset="0"/>
                <a:cs typeface="Arial" panose="020B0604020202020204" pitchFamily="34" charset="0"/>
              </a:rPr>
              <a:t>Up to 10 MB per file!</a:t>
            </a:r>
            <a:endParaRPr lang="en-US" sz="3200" b="1" dirty="0">
              <a:solidFill>
                <a:prstClr val="black"/>
              </a:solidFill>
              <a:latin typeface="Arial" panose="020B0604020202020204" pitchFamily="34" charset="0"/>
              <a:cs typeface="Arial" panose="020B0604020202020204" pitchFamily="34" charset="0"/>
            </a:endParaRPr>
          </a:p>
        </p:txBody>
      </p:sp>
      <p:pic>
        <p:nvPicPr>
          <p:cNvPr id="18" name="Picture 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65079" t="28560" r="19048" b="58040"/>
          <a:stretch/>
        </p:blipFill>
        <p:spPr bwMode="auto">
          <a:xfrm>
            <a:off x="7898513" y="313005"/>
            <a:ext cx="838200" cy="914400"/>
          </a:xfrm>
          <a:prstGeom prst="rect">
            <a:avLst/>
          </a:prstGeom>
          <a:solidFill>
            <a:schemeClr val="tx1"/>
          </a:solidFill>
          <a:ln>
            <a:noFill/>
          </a:ln>
          <a:extLst/>
        </p:spPr>
      </p:pic>
      <p:pic>
        <p:nvPicPr>
          <p:cNvPr id="3075" name="Picture 3" descr="C:\Users\AGunter\AppData\Local\Microsoft\Windows\Temporary Internet Files\Content.IE5\AGZC2MGR\MC900431580[1].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62460" y="1171734"/>
            <a:ext cx="1904762" cy="191746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881439" y="3821251"/>
            <a:ext cx="554890" cy="426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13783153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C:\Users\AGunter\AppData\Local\Microsoft\Windows\Temporary Internet Files\Content.IE5\QZ2S39PG\MM900356758[1].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052" y="1066801"/>
            <a:ext cx="5273748" cy="554465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304800"/>
            <a:ext cx="3200400" cy="673100"/>
          </a:xfrm>
        </p:spPr>
        <p:txBody>
          <a:bodyPr>
            <a:noAutofit/>
          </a:bodyPr>
          <a:lstStyle/>
          <a:p>
            <a:r>
              <a:rPr lang="en-US" sz="3600" dirty="0" smtClean="0">
                <a:latin typeface="Arial" pitchFamily="34" charset="0"/>
                <a:cs typeface="Arial" pitchFamily="34" charset="0"/>
              </a:rPr>
              <a:t>Time passes   </a:t>
            </a:r>
            <a:endParaRPr lang="en-US" sz="3600" dirty="0">
              <a:latin typeface="Arial" pitchFamily="34" charset="0"/>
              <a:cs typeface="Arial" pitchFamily="34" charset="0"/>
            </a:endParaRPr>
          </a:p>
        </p:txBody>
      </p:sp>
      <p:sp>
        <p:nvSpPr>
          <p:cNvPr id="5" name="Content Placeholder 4"/>
          <p:cNvSpPr>
            <a:spLocks noGrp="1"/>
          </p:cNvSpPr>
          <p:nvPr>
            <p:ph idx="1"/>
          </p:nvPr>
        </p:nvSpPr>
        <p:spPr>
          <a:xfrm>
            <a:off x="5334000" y="273050"/>
            <a:ext cx="3352800" cy="5853113"/>
          </a:xfrm>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Teachers Collect Work Samples for Timelapse Artifacts</a:t>
            </a:r>
            <a:endParaRPr lang="en-US" dirty="0"/>
          </a:p>
        </p:txBody>
      </p:sp>
      <p:sp>
        <p:nvSpPr>
          <p:cNvPr id="7" name="Title 1"/>
          <p:cNvSpPr txBox="1">
            <a:spLocks/>
          </p:cNvSpPr>
          <p:nvPr/>
        </p:nvSpPr>
        <p:spPr>
          <a:xfrm>
            <a:off x="3352800" y="304800"/>
            <a:ext cx="5638800" cy="673100"/>
          </a:xfrm>
          <a:prstGeom prst="rect">
            <a:avLst/>
          </a:prstGeom>
        </p:spPr>
        <p:txBody>
          <a:bodyPr vert="horz" lIns="91440" tIns="45720" rIns="91440" bIns="45720" rtlCol="0" anchor="b">
            <a:noAutofit/>
          </a:bodyPr>
          <a:lstStyle/>
          <a:p>
            <a:pPr>
              <a:spcBef>
                <a:spcPct val="0"/>
              </a:spcBef>
              <a:defRPr/>
            </a:pPr>
            <a:r>
              <a:rPr lang="en-US" sz="3600" b="1" dirty="0" smtClean="0">
                <a:solidFill>
                  <a:prstClr val="black"/>
                </a:solidFill>
                <a:latin typeface="Arial" pitchFamily="34" charset="0"/>
                <a:cs typeface="Arial" pitchFamily="34" charset="0"/>
              </a:rPr>
              <a:t>. . . . . . . . . . . . . . . . . . . . .  </a:t>
            </a:r>
            <a:endParaRPr lang="en-US" sz="36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11343010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16"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8565" y="3718035"/>
            <a:ext cx="681303" cy="134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782" y="2965893"/>
            <a:ext cx="681303" cy="134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6166" y="2630821"/>
            <a:ext cx="681303" cy="134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ss_70909249.jpg"/>
          <p:cNvPicPr>
            <a:picLocks noChangeAspect="1"/>
          </p:cNvPicPr>
          <p:nvPr/>
        </p:nvPicPr>
        <p:blipFill rotWithShape="1">
          <a:blip r:embed="rId4" cstate="print">
            <a:extLst>
              <a:ext uri="{28A0092B-C50C-407E-A947-70E740481C1C}">
                <a14:useLocalDpi xmlns:a14="http://schemas.microsoft.com/office/drawing/2010/main" val="0"/>
              </a:ext>
            </a:extLst>
          </a:blip>
          <a:srcRect l="10491" r="8467"/>
          <a:stretch/>
        </p:blipFill>
        <p:spPr bwMode="auto">
          <a:xfrm>
            <a:off x="4925786" y="2296886"/>
            <a:ext cx="2917371" cy="2977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Oval 30"/>
          <p:cNvSpPr/>
          <p:nvPr/>
        </p:nvSpPr>
        <p:spPr>
          <a:xfrm>
            <a:off x="5546704" y="2852057"/>
            <a:ext cx="1701804" cy="1382484"/>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800" b="1" dirty="0" smtClean="0">
                <a:solidFill>
                  <a:prstClr val="white"/>
                </a:solidFill>
                <a:latin typeface="Calibri"/>
              </a:rPr>
              <a:t>TA 1 </a:t>
            </a: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2" name="Rectangle 1"/>
          <p:cNvSpPr/>
          <p:nvPr/>
        </p:nvSpPr>
        <p:spPr>
          <a:xfrm>
            <a:off x="424539" y="1219200"/>
            <a:ext cx="4501247" cy="6678751"/>
          </a:xfrm>
          <a:prstGeom prst="rect">
            <a:avLst/>
          </a:prstGeom>
        </p:spPr>
        <p:txBody>
          <a:bodyPr wrap="square">
            <a:spAutoFit/>
          </a:bodyPr>
          <a:lstStyle/>
          <a:p>
            <a:pPr defTabSz="457200"/>
            <a:r>
              <a:rPr lang="en-US" sz="3200" kern="1200" dirty="0" err="1" smtClean="0">
                <a:latin typeface="Arial" panose="020B0604020202020204" pitchFamily="34" charset="0"/>
                <a:cs typeface="Arial" panose="020B0604020202020204" pitchFamily="34" charset="0"/>
              </a:rPr>
              <a:t>Timelapse</a:t>
            </a:r>
            <a:r>
              <a:rPr lang="en-US" sz="3200" kern="1200" dirty="0" smtClean="0">
                <a:latin typeface="Arial" panose="020B0604020202020204" pitchFamily="34" charset="0"/>
                <a:cs typeface="Arial" panose="020B0604020202020204" pitchFamily="34" charset="0"/>
              </a:rPr>
              <a:t> Artifact </a:t>
            </a:r>
          </a:p>
          <a:p>
            <a:pPr defTabSz="457200">
              <a:spcAft>
                <a:spcPts val="1200"/>
              </a:spcAft>
            </a:pPr>
            <a:r>
              <a:rPr lang="en-US" sz="3200" kern="1200" dirty="0" smtClean="0">
                <a:latin typeface="Arial" panose="020B0604020202020204" pitchFamily="34" charset="0"/>
                <a:cs typeface="Arial" panose="020B0604020202020204" pitchFamily="34" charset="0"/>
              </a:rPr>
              <a:t>Option 1 – </a:t>
            </a:r>
            <a:br>
              <a:rPr lang="en-US" sz="3200" kern="1200" dirty="0" smtClean="0">
                <a:latin typeface="Arial" panose="020B0604020202020204" pitchFamily="34" charset="0"/>
                <a:cs typeface="Arial" panose="020B0604020202020204" pitchFamily="34" charset="0"/>
              </a:rPr>
            </a:br>
            <a:r>
              <a:rPr lang="en-US" sz="3200" kern="1200" dirty="0" smtClean="0">
                <a:latin typeface="Arial" panose="020B0604020202020204" pitchFamily="34" charset="0"/>
                <a:cs typeface="Arial" panose="020B0604020202020204" pitchFamily="34" charset="0"/>
              </a:rPr>
              <a:t>Individual Student </a:t>
            </a:r>
            <a:br>
              <a:rPr lang="en-US" sz="3200" kern="1200" dirty="0" smtClean="0">
                <a:latin typeface="Arial" panose="020B0604020202020204" pitchFamily="34" charset="0"/>
                <a:cs typeface="Arial" panose="020B0604020202020204" pitchFamily="34" charset="0"/>
              </a:rPr>
            </a:br>
            <a:r>
              <a:rPr lang="en-US" sz="3200" kern="1200" dirty="0" smtClean="0">
                <a:latin typeface="Arial" panose="020B0604020202020204" pitchFamily="34" charset="0"/>
                <a:cs typeface="Arial" panose="020B0604020202020204" pitchFamily="34" charset="0"/>
              </a:rPr>
              <a:t>Work Samples</a:t>
            </a:r>
          </a:p>
          <a:p>
            <a:pPr defTabSz="457200"/>
            <a:r>
              <a:rPr lang="en-US" sz="2800" kern="1200" dirty="0" smtClean="0">
                <a:latin typeface="Arial" panose="020B0604020202020204" pitchFamily="34" charset="0"/>
                <a:cs typeface="Arial" panose="020B0604020202020204" pitchFamily="34" charset="0"/>
              </a:rPr>
              <a:t>Online platform will select</a:t>
            </a:r>
          </a:p>
          <a:p>
            <a:pPr defTabSz="457200"/>
            <a:r>
              <a:rPr lang="en-US" sz="2800" kern="1200" dirty="0" smtClean="0">
                <a:latin typeface="Arial" panose="020B0604020202020204" pitchFamily="34" charset="0"/>
                <a:cs typeface="Arial" panose="020B0604020202020204" pitchFamily="34" charset="0"/>
              </a:rPr>
              <a:t>3 students   </a:t>
            </a:r>
          </a:p>
          <a:p>
            <a:pPr defTabSz="457200"/>
            <a:endParaRPr lang="en-US" sz="2800" kern="1200" dirty="0" smtClean="0">
              <a:latin typeface="Arial" panose="020B0604020202020204" pitchFamily="34" charset="0"/>
              <a:cs typeface="Arial" panose="020B0604020202020204" pitchFamily="34" charset="0"/>
            </a:endParaRPr>
          </a:p>
          <a:p>
            <a:pPr defTabSz="457200"/>
            <a:r>
              <a:rPr lang="en-US" sz="2800" kern="1200" dirty="0" smtClean="0">
                <a:latin typeface="Arial" panose="020B0604020202020204" pitchFamily="34" charset="0"/>
                <a:cs typeface="Arial" panose="020B0604020202020204" pitchFamily="34" charset="0"/>
              </a:rPr>
              <a:t>The TA</a:t>
            </a:r>
            <a:r>
              <a:rPr lang="en-US" sz="2800" kern="1200" dirty="0">
                <a:latin typeface="Arial" panose="020B0604020202020204" pitchFamily="34" charset="0"/>
                <a:cs typeface="Arial" panose="020B0604020202020204" pitchFamily="34" charset="0"/>
              </a:rPr>
              <a:t> </a:t>
            </a:r>
            <a:r>
              <a:rPr lang="en-US" sz="2800" kern="1200" dirty="0" smtClean="0">
                <a:latin typeface="Arial" panose="020B0604020202020204" pitchFamily="34" charset="0"/>
                <a:cs typeface="Arial" panose="020B0604020202020204" pitchFamily="34" charset="0"/>
              </a:rPr>
              <a:t>will </a:t>
            </a:r>
            <a:r>
              <a:rPr lang="en-US" sz="2800" kern="1200" dirty="0">
                <a:latin typeface="Arial" panose="020B0604020202020204" pitchFamily="34" charset="0"/>
                <a:cs typeface="Arial" panose="020B0604020202020204" pitchFamily="34" charset="0"/>
              </a:rPr>
              <a:t>be compiled using </a:t>
            </a:r>
            <a:r>
              <a:rPr lang="en-US" sz="2800" kern="1200" dirty="0" smtClean="0">
                <a:latin typeface="Arial" panose="020B0604020202020204" pitchFamily="34" charset="0"/>
                <a:cs typeface="Arial" panose="020B0604020202020204" pitchFamily="34" charset="0"/>
              </a:rPr>
              <a:t>the Individual Student Work Samples from these </a:t>
            </a:r>
            <a:r>
              <a:rPr lang="en-US" sz="2800" kern="1200" dirty="0">
                <a:latin typeface="Arial" panose="020B0604020202020204" pitchFamily="34" charset="0"/>
                <a:cs typeface="Arial" panose="020B0604020202020204" pitchFamily="34" charset="0"/>
              </a:rPr>
              <a:t>selected students.</a:t>
            </a:r>
          </a:p>
          <a:p>
            <a:pPr defTabSz="457200">
              <a:spcAft>
                <a:spcPts val="1200"/>
              </a:spcAft>
            </a:pPr>
            <a:endParaRPr lang="en-US" sz="2800" kern="1200" dirty="0" smtClean="0">
              <a:solidFill>
                <a:srgbClr val="63554C"/>
              </a:solidFill>
              <a:latin typeface="Calibri" panose="020F0502020204030204" pitchFamily="34" charset="0"/>
            </a:endParaRPr>
          </a:p>
          <a:p>
            <a:pPr defTabSz="457200">
              <a:spcAft>
                <a:spcPts val="1200"/>
              </a:spcAft>
            </a:pPr>
            <a:endParaRPr lang="en-US" sz="2800" kern="1200" dirty="0">
              <a:solidFill>
                <a:srgbClr val="63554C"/>
              </a:solidFill>
              <a:latin typeface="Calibri" panose="020F0502020204030204" pitchFamily="34" charset="0"/>
            </a:endParaRPr>
          </a:p>
        </p:txBody>
      </p:sp>
      <p:sp>
        <p:nvSpPr>
          <p:cNvPr id="12" name="TextBox 11"/>
          <p:cNvSpPr txBox="1"/>
          <p:nvPr/>
        </p:nvSpPr>
        <p:spPr>
          <a:xfrm>
            <a:off x="685800" y="447040"/>
            <a:ext cx="83058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Student Selection</a:t>
            </a:r>
            <a:r>
              <a:rPr lang="en-US" sz="3600" b="1" kern="1200" dirty="0" smtClean="0">
                <a:latin typeface="Arial" panose="020B0604020202020204" pitchFamily="34" charset="0"/>
                <a:cs typeface="Arial" panose="020B0604020202020204" pitchFamily="34" charset="0"/>
              </a:rPr>
              <a:t> </a:t>
            </a:r>
            <a:endParaRPr lang="en-US" sz="3600" b="1" kern="1200" dirty="0">
              <a:latin typeface="Arial" panose="020B0604020202020204" pitchFamily="34" charset="0"/>
              <a:cs typeface="Arial" panose="020B0604020202020204" pitchFamily="34" charset="0"/>
            </a:endParaRPr>
          </a:p>
        </p:txBody>
      </p:sp>
      <p:pic>
        <p:nvPicPr>
          <p:cNvPr id="11"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873" t="31809" r="56349" b="57136"/>
          <a:stretch/>
        </p:blipFill>
        <p:spPr bwMode="auto">
          <a:xfrm>
            <a:off x="7924800" y="343724"/>
            <a:ext cx="800100" cy="852961"/>
          </a:xfrm>
          <a:prstGeom prst="rect">
            <a:avLst/>
          </a:prstGeom>
          <a:solidFill>
            <a:schemeClr val="tx1"/>
          </a:solidFill>
          <a:ln>
            <a:noFill/>
          </a:ln>
          <a:extLst/>
        </p:spPr>
      </p:pic>
    </p:spTree>
    <p:extLst>
      <p:ext uri="{BB962C8B-B14F-4D97-AF65-F5344CB8AC3E}">
        <p14:creationId xmlns:p14="http://schemas.microsoft.com/office/powerpoint/2010/main" val="3382333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1026" name="Picture 2" descr="C:\Users\wst\AppData\Local\Microsoft\Windows\Temporary Internet Files\Content.IE5\AY9O5U2G\dglxasset[1].aspx"/>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074"/>
          <a:stretch/>
        </p:blipFill>
        <p:spPr bwMode="auto">
          <a:xfrm>
            <a:off x="7924800" y="3168986"/>
            <a:ext cx="455823" cy="147921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311144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26571" y="1697772"/>
            <a:ext cx="7870372" cy="4462760"/>
          </a:xfrm>
          <a:prstGeom prst="rect">
            <a:avLst/>
          </a:prstGeom>
        </p:spPr>
        <p:txBody>
          <a:bodyPr wrap="square">
            <a:spAutoFit/>
          </a:bodyPr>
          <a:lstStyle/>
          <a:p>
            <a:pPr defTabSz="457200">
              <a:spcAft>
                <a:spcPts val="2400"/>
              </a:spcAft>
            </a:pPr>
            <a:r>
              <a:rPr lang="en-US" sz="3200" kern="1200" dirty="0" smtClean="0">
                <a:latin typeface="Arial" panose="020B0604020202020204" pitchFamily="34" charset="0"/>
                <a:cs typeface="Arial" panose="020B0604020202020204" pitchFamily="34" charset="0"/>
              </a:rPr>
              <a:t>Timelapse Artifact Option 1 – </a:t>
            </a:r>
            <a:br>
              <a:rPr lang="en-US" sz="3200" kern="1200" dirty="0" smtClean="0">
                <a:latin typeface="Arial" panose="020B0604020202020204" pitchFamily="34" charset="0"/>
                <a:cs typeface="Arial" panose="020B0604020202020204" pitchFamily="34" charset="0"/>
              </a:rPr>
            </a:br>
            <a:r>
              <a:rPr lang="en-US" sz="3200" kern="1200" dirty="0" smtClean="0">
                <a:latin typeface="Arial" panose="020B0604020202020204" pitchFamily="34" charset="0"/>
                <a:cs typeface="Arial" panose="020B0604020202020204" pitchFamily="34" charset="0"/>
              </a:rPr>
              <a:t>Individual Student </a:t>
            </a:r>
            <a:br>
              <a:rPr lang="en-US" sz="3200" kern="1200" dirty="0" smtClean="0">
                <a:latin typeface="Arial" panose="020B0604020202020204" pitchFamily="34" charset="0"/>
                <a:cs typeface="Arial" panose="020B0604020202020204" pitchFamily="34" charset="0"/>
              </a:rPr>
            </a:br>
            <a:r>
              <a:rPr lang="en-US" sz="3200" kern="1200" dirty="0" smtClean="0">
                <a:latin typeface="Arial" panose="020B0604020202020204" pitchFamily="34" charset="0"/>
                <a:cs typeface="Arial" panose="020B0604020202020204" pitchFamily="34" charset="0"/>
              </a:rPr>
              <a:t>Work Samples</a:t>
            </a:r>
          </a:p>
          <a:p>
            <a:pPr defTabSz="457200"/>
            <a:r>
              <a:rPr lang="en-US" sz="2800" kern="1200" dirty="0" smtClean="0">
                <a:latin typeface="Arial" panose="020B0604020202020204" pitchFamily="34" charset="0"/>
                <a:cs typeface="Arial" panose="020B0604020202020204" pitchFamily="34" charset="0"/>
              </a:rPr>
              <a:t>If a student work sample </a:t>
            </a:r>
            <a:br>
              <a:rPr lang="en-US" sz="2800" kern="1200" dirty="0" smtClean="0">
                <a:latin typeface="Arial" panose="020B0604020202020204" pitchFamily="34" charset="0"/>
                <a:cs typeface="Arial" panose="020B0604020202020204" pitchFamily="34" charset="0"/>
              </a:rPr>
            </a:br>
            <a:r>
              <a:rPr lang="en-US" sz="2800" kern="1200" dirty="0" smtClean="0">
                <a:latin typeface="Arial" panose="020B0604020202020204" pitchFamily="34" charset="0"/>
                <a:cs typeface="Arial" panose="020B0604020202020204" pitchFamily="34" charset="0"/>
              </a:rPr>
              <a:t>is unavailable, that </a:t>
            </a:r>
          </a:p>
          <a:p>
            <a:pPr defTabSz="457200"/>
            <a:r>
              <a:rPr lang="en-US" sz="2800" dirty="0">
                <a:latin typeface="Arial" panose="020B0604020202020204" pitchFamily="34" charset="0"/>
                <a:cs typeface="Arial" panose="020B0604020202020204" pitchFamily="34" charset="0"/>
              </a:rPr>
              <a:t>s</a:t>
            </a:r>
            <a:r>
              <a:rPr lang="en-US" sz="2800" kern="1200" dirty="0" smtClean="0">
                <a:latin typeface="Arial" panose="020B0604020202020204" pitchFamily="34" charset="0"/>
                <a:cs typeface="Arial" panose="020B0604020202020204" pitchFamily="34" charset="0"/>
              </a:rPr>
              <a:t>tudent will be reshuffled </a:t>
            </a:r>
          </a:p>
          <a:p>
            <a:pPr defTabSz="457200"/>
            <a:r>
              <a:rPr lang="en-US" sz="2800" dirty="0">
                <a:latin typeface="Arial" panose="020B0604020202020204" pitchFamily="34" charset="0"/>
                <a:cs typeface="Arial" panose="020B0604020202020204" pitchFamily="34" charset="0"/>
              </a:rPr>
              <a:t>a</a:t>
            </a:r>
            <a:r>
              <a:rPr lang="en-US" sz="2800" kern="1200" dirty="0" smtClean="0">
                <a:latin typeface="Arial" panose="020B0604020202020204" pitchFamily="34" charset="0"/>
                <a:cs typeface="Arial" panose="020B0604020202020204" pitchFamily="34" charset="0"/>
              </a:rPr>
              <a:t>nd another student </a:t>
            </a:r>
            <a:br>
              <a:rPr lang="en-US" sz="2800" kern="1200" dirty="0" smtClean="0">
                <a:latin typeface="Arial" panose="020B0604020202020204" pitchFamily="34" charset="0"/>
                <a:cs typeface="Arial" panose="020B0604020202020204" pitchFamily="34" charset="0"/>
              </a:rPr>
            </a:br>
            <a:r>
              <a:rPr lang="en-US" sz="2800" kern="1200" dirty="0" smtClean="0">
                <a:latin typeface="Arial" panose="020B0604020202020204" pitchFamily="34" charset="0"/>
                <a:cs typeface="Arial" panose="020B0604020202020204" pitchFamily="34" charset="0"/>
              </a:rPr>
              <a:t>will be selected.</a:t>
            </a:r>
          </a:p>
          <a:p>
            <a:pPr defTabSz="457200"/>
            <a:endParaRPr lang="en-US" sz="2800" b="1" i="1" kern="1200" dirty="0" smtClean="0">
              <a:solidFill>
                <a:srgbClr val="63554C"/>
              </a:solidFill>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pic>
        <p:nvPicPr>
          <p:cNvPr id="11"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29983" y="158744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6183" y="469259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685800" y="447040"/>
            <a:ext cx="83058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Student Selection</a:t>
            </a:r>
            <a:endParaRPr lang="en-US" sz="3600" b="1" kern="1200" dirty="0">
              <a:latin typeface="Arial" panose="020B0604020202020204" pitchFamily="34" charset="0"/>
              <a:cs typeface="Arial" panose="020B0604020202020204" pitchFamily="34" charset="0"/>
            </a:endParaRPr>
          </a:p>
        </p:txBody>
      </p:sp>
      <p:pic>
        <p:nvPicPr>
          <p:cNvPr id="18"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873" t="31809" r="56349" b="57136"/>
          <a:stretch/>
        </p:blipFill>
        <p:spPr bwMode="auto">
          <a:xfrm>
            <a:off x="7924800" y="343724"/>
            <a:ext cx="800100" cy="852961"/>
          </a:xfrm>
          <a:prstGeom prst="rect">
            <a:avLst/>
          </a:prstGeom>
          <a:solidFill>
            <a:schemeClr val="tx1"/>
          </a:solidFill>
          <a:ln>
            <a:noFill/>
          </a:ln>
          <a:extLst/>
        </p:spPr>
      </p:pic>
      <p:sp>
        <p:nvSpPr>
          <p:cNvPr id="17" name="Oval 16"/>
          <p:cNvSpPr/>
          <p:nvPr/>
        </p:nvSpPr>
        <p:spPr>
          <a:xfrm>
            <a:off x="4460539" y="2618518"/>
            <a:ext cx="2565091" cy="2492005"/>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4400" b="1" dirty="0" smtClean="0">
                <a:solidFill>
                  <a:prstClr val="white"/>
                </a:solidFill>
                <a:latin typeface="Calibri"/>
              </a:rPr>
              <a:t> TA 1</a:t>
            </a:r>
          </a:p>
        </p:txBody>
      </p:sp>
    </p:spTree>
    <p:extLst>
      <p:ext uri="{BB962C8B-B14F-4D97-AF65-F5344CB8AC3E}">
        <p14:creationId xmlns:p14="http://schemas.microsoft.com/office/powerpoint/2010/main" val="273435276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1026" name="Picture 2" descr="C:\Users\wst\AppData\Local\Microsoft\Windows\Temporary Internet Files\Content.IE5\AY9O5U2G\dglxasset[1].aspx"/>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074"/>
          <a:stretch/>
        </p:blipFill>
        <p:spPr bwMode="auto">
          <a:xfrm>
            <a:off x="7924800" y="3168986"/>
            <a:ext cx="455823" cy="147921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311144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pic>
        <p:nvPicPr>
          <p:cNvPr id="11"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29983" y="158744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6183" y="469259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873" t="31809" r="56349" b="57136"/>
          <a:stretch/>
        </p:blipFill>
        <p:spPr bwMode="auto">
          <a:xfrm>
            <a:off x="7924800" y="343724"/>
            <a:ext cx="800100" cy="852961"/>
          </a:xfrm>
          <a:prstGeom prst="rect">
            <a:avLst/>
          </a:prstGeom>
          <a:solidFill>
            <a:schemeClr val="tx1"/>
          </a:solidFill>
          <a:ln>
            <a:noFill/>
          </a:ln>
          <a:extLst/>
        </p:spPr>
      </p:pic>
      <p:sp>
        <p:nvSpPr>
          <p:cNvPr id="17" name="Oval 16"/>
          <p:cNvSpPr/>
          <p:nvPr/>
        </p:nvSpPr>
        <p:spPr>
          <a:xfrm>
            <a:off x="4460539" y="2618518"/>
            <a:ext cx="2565091" cy="2492005"/>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4400" b="1" dirty="0" smtClean="0">
                <a:solidFill>
                  <a:prstClr val="white"/>
                </a:solidFill>
                <a:latin typeface="Calibri"/>
              </a:rPr>
              <a:t> TA 1</a:t>
            </a:r>
          </a:p>
        </p:txBody>
      </p:sp>
      <p:sp>
        <p:nvSpPr>
          <p:cNvPr id="15" name="Shape 253"/>
          <p:cNvSpPr txBox="1">
            <a:spLocks/>
          </p:cNvSpPr>
          <p:nvPr/>
        </p:nvSpPr>
        <p:spPr>
          <a:xfrm>
            <a:off x="381000" y="152400"/>
            <a:ext cx="8316683" cy="1066799"/>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1pPr>
            <a:lvl2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2pPr>
            <a:lvl3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3pPr>
            <a:lvl4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4pPr>
            <a:lvl5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5pPr>
            <a:lvl6pPr marL="457200" marR="0" indent="0" algn="ctr" rtl="0">
              <a:spcBef>
                <a:spcPts val="0"/>
              </a:spcBef>
              <a:spcAft>
                <a:spcPts val="0"/>
              </a:spcAft>
              <a:defRPr sz="4400" b="0" i="0" u="none" strike="noStrike" cap="none" baseline="0">
                <a:solidFill>
                  <a:srgbClr val="173962"/>
                </a:solidFill>
                <a:latin typeface="Arial"/>
                <a:ea typeface="Arial"/>
                <a:cs typeface="Arial"/>
                <a:sym typeface="Arial"/>
              </a:defRPr>
            </a:lvl6pPr>
            <a:lvl7pPr marL="914400" marR="0" indent="0" algn="ctr" rtl="0">
              <a:spcBef>
                <a:spcPts val="0"/>
              </a:spcBef>
              <a:spcAft>
                <a:spcPts val="0"/>
              </a:spcAft>
              <a:defRPr sz="4400" b="0" i="0" u="none" strike="noStrike" cap="none" baseline="0">
                <a:solidFill>
                  <a:srgbClr val="173962"/>
                </a:solidFill>
                <a:latin typeface="Arial"/>
                <a:ea typeface="Arial"/>
                <a:cs typeface="Arial"/>
                <a:sym typeface="Arial"/>
              </a:defRPr>
            </a:lvl7pPr>
            <a:lvl8pPr marL="1371600" marR="0" indent="0" algn="ctr" rtl="0">
              <a:spcBef>
                <a:spcPts val="0"/>
              </a:spcBef>
              <a:spcAft>
                <a:spcPts val="0"/>
              </a:spcAft>
              <a:defRPr sz="4400" b="0" i="0" u="none" strike="noStrike" cap="none" baseline="0">
                <a:solidFill>
                  <a:srgbClr val="173962"/>
                </a:solidFill>
                <a:latin typeface="Arial"/>
                <a:ea typeface="Arial"/>
                <a:cs typeface="Arial"/>
                <a:sym typeface="Arial"/>
              </a:defRPr>
            </a:lvl8pPr>
            <a:lvl9pPr marL="1828800" marR="0" indent="0" algn="ctr" rtl="0">
              <a:spcBef>
                <a:spcPts val="0"/>
              </a:spcBef>
              <a:spcAft>
                <a:spcPts val="0"/>
              </a:spcAft>
              <a:defRPr sz="4400" b="0" i="0" u="none" strike="noStrike" cap="none" baseline="0">
                <a:solidFill>
                  <a:srgbClr val="173962"/>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kumimoji="0" lang="en-US" sz="3600" b="1" i="0" u="none" strike="noStrike" kern="0" cap="none" spc="0" normalizeH="0" baseline="0" noProof="0" dirty="0" smtClean="0">
                <a:ln>
                  <a:noFill/>
                </a:ln>
                <a:solidFill>
                  <a:schemeClr val="tx1"/>
                </a:solidFill>
                <a:effectLst/>
                <a:uLnTx/>
                <a:uFillTx/>
                <a:latin typeface="Arial"/>
                <a:cs typeface="Arial" pitchFamily="34" charset="0"/>
                <a:sym typeface="Arial"/>
              </a:rPr>
              <a:t>Principal’s </a:t>
            </a:r>
            <a:r>
              <a:rPr lang="en-US" kern="0" dirty="0" smtClean="0">
                <a:solidFill>
                  <a:schemeClr val="tx1"/>
                </a:solidFill>
                <a:cs typeface="Arial" pitchFamily="34" charset="0"/>
              </a:rPr>
              <a:t>Input</a:t>
            </a:r>
            <a:endParaRPr kumimoji="0" lang="en-US" sz="3600" b="1" i="0" u="none" strike="noStrike" kern="0" cap="none" spc="0" normalizeH="0" baseline="0" noProof="0" dirty="0">
              <a:ln>
                <a:noFill/>
              </a:ln>
              <a:solidFill>
                <a:schemeClr val="tx1"/>
              </a:solidFill>
              <a:effectLst/>
              <a:uLnTx/>
              <a:uFillTx/>
              <a:latin typeface="Arial"/>
              <a:sym typeface="Arial"/>
            </a:endParaRPr>
          </a:p>
        </p:txBody>
      </p:sp>
      <p:sp>
        <p:nvSpPr>
          <p:cNvPr id="16" name="Rectangle 15"/>
          <p:cNvSpPr/>
          <p:nvPr/>
        </p:nvSpPr>
        <p:spPr>
          <a:xfrm>
            <a:off x="326571" y="1844457"/>
            <a:ext cx="7870372" cy="2677656"/>
          </a:xfrm>
          <a:prstGeom prst="rect">
            <a:avLst/>
          </a:prstGeom>
        </p:spPr>
        <p:txBody>
          <a:bodyPr wrap="square">
            <a:spAutoFit/>
          </a:bodyPr>
          <a:lstStyle/>
          <a:p>
            <a:endParaRPr lang="en-US" sz="2800" dirty="0" smtClean="0">
              <a:solidFill>
                <a:srgbClr val="63554C"/>
              </a:solidFill>
              <a:latin typeface="Calibri" panose="020F0502020204030204" pitchFamily="34" charset="0"/>
            </a:endParaRPr>
          </a:p>
          <a:p>
            <a:endParaRPr lang="en-US" sz="2800" dirty="0">
              <a:solidFill>
                <a:srgbClr val="63554C"/>
              </a:solidFill>
              <a:latin typeface="Calibri" panose="020F0502020204030204" pitchFamily="34" charset="0"/>
            </a:endParaRPr>
          </a:p>
          <a:p>
            <a:r>
              <a:rPr lang="en-US" sz="2800" dirty="0" smtClean="0">
                <a:latin typeface="Arial" panose="020B0604020202020204" pitchFamily="34" charset="0"/>
                <a:cs typeface="Arial" panose="020B0604020202020204" pitchFamily="34" charset="0"/>
              </a:rPr>
              <a:t>The Principal is notified </a:t>
            </a:r>
          </a:p>
          <a:p>
            <a:r>
              <a:rPr lang="en-US" sz="2800" dirty="0">
                <a:latin typeface="Arial" panose="020B0604020202020204" pitchFamily="34" charset="0"/>
                <a:cs typeface="Arial" panose="020B0604020202020204" pitchFamily="34" charset="0"/>
              </a:rPr>
              <a:t>w</a:t>
            </a:r>
            <a:r>
              <a:rPr lang="en-US" sz="2800" dirty="0" smtClean="0">
                <a:latin typeface="Arial" panose="020B0604020202020204" pitchFamily="34" charset="0"/>
                <a:cs typeface="Arial" panose="020B0604020202020204" pitchFamily="34" charset="0"/>
              </a:rPr>
              <a:t>hen a reshuffle is used </a:t>
            </a:r>
          </a:p>
          <a:p>
            <a:r>
              <a:rPr lang="en-US" sz="2800" dirty="0" smtClean="0">
                <a:latin typeface="Arial" panose="020B0604020202020204" pitchFamily="34" charset="0"/>
                <a:cs typeface="Arial" panose="020B0604020202020204" pitchFamily="34" charset="0"/>
              </a:rPr>
              <a:t>by a teacher. </a:t>
            </a:r>
          </a:p>
          <a:p>
            <a:endParaRPr lang="en-US" sz="2800" b="1" i="1" dirty="0" smtClean="0">
              <a:solidFill>
                <a:srgbClr val="63554C"/>
              </a:solidFill>
              <a:latin typeface="Calibri"/>
            </a:endParaRPr>
          </a:p>
        </p:txBody>
      </p:sp>
      <p:pic>
        <p:nvPicPr>
          <p:cNvPr id="12"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3200" y="4822771"/>
            <a:ext cx="1905000" cy="1828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590056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solidFill>
                  <a:schemeClr val="tx1"/>
                </a:solidFill>
                <a:latin typeface="Arial" panose="020B0604020202020204" pitchFamily="34" charset="0"/>
                <a:cs typeface="Arial" panose="020B0604020202020204" pitchFamily="34" charset="0"/>
              </a:rPr>
              <a:t>Overview of </a:t>
            </a:r>
            <a:br>
              <a:rPr lang="en-US" sz="5400" b="1" dirty="0" smtClean="0">
                <a:solidFill>
                  <a:schemeClr val="tx1"/>
                </a:solidFill>
                <a:latin typeface="Arial" panose="020B0604020202020204" pitchFamily="34" charset="0"/>
                <a:cs typeface="Arial" panose="020B0604020202020204" pitchFamily="34" charset="0"/>
              </a:rPr>
            </a:br>
            <a:r>
              <a:rPr lang="en-US" sz="5400" b="1" dirty="0" smtClean="0">
                <a:solidFill>
                  <a:schemeClr val="tx1"/>
                </a:solidFill>
                <a:latin typeface="Arial" panose="020B0604020202020204" pitchFamily="34" charset="0"/>
                <a:cs typeface="Arial" panose="020B0604020202020204" pitchFamily="34" charset="0"/>
              </a:rPr>
              <a:t>ASW Process</a:t>
            </a:r>
            <a:endParaRPr lang="en-US" sz="54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72633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26571" y="1448847"/>
            <a:ext cx="7870372" cy="5632311"/>
          </a:xfrm>
          <a:prstGeom prst="rect">
            <a:avLst/>
          </a:prstGeom>
        </p:spPr>
        <p:txBody>
          <a:bodyPr wrap="square">
            <a:spAutoFit/>
          </a:bodyPr>
          <a:lstStyle/>
          <a:p>
            <a:pPr defTabSz="457200">
              <a:spcAft>
                <a:spcPts val="1200"/>
              </a:spcAft>
            </a:pPr>
            <a:r>
              <a:rPr lang="en-US" sz="2800" kern="1200" dirty="0" smtClean="0">
                <a:latin typeface="Arial" panose="020B0604020202020204" pitchFamily="34" charset="0"/>
                <a:cs typeface="Arial" panose="020B0604020202020204" pitchFamily="34" charset="0"/>
              </a:rPr>
              <a:t>Context for 1</a:t>
            </a:r>
            <a:r>
              <a:rPr lang="en-US" sz="2800" kern="1200" baseline="30000" dirty="0" smtClean="0">
                <a:latin typeface="Arial" panose="020B0604020202020204" pitchFamily="34" charset="0"/>
                <a:cs typeface="Arial" panose="020B0604020202020204" pitchFamily="34" charset="0"/>
              </a:rPr>
              <a:t>st</a:t>
            </a:r>
            <a:r>
              <a:rPr lang="en-US" sz="2800" kern="1200" dirty="0" smtClean="0">
                <a:latin typeface="Arial" panose="020B0604020202020204" pitchFamily="34" charset="0"/>
                <a:cs typeface="Arial" panose="020B0604020202020204" pitchFamily="34" charset="0"/>
              </a:rPr>
              <a:t> work sample in each </a:t>
            </a:r>
            <a:r>
              <a:rPr lang="en-US" sz="2800" kern="1200" dirty="0" err="1" smtClean="0">
                <a:latin typeface="Arial" panose="020B0604020202020204" pitchFamily="34" charset="0"/>
                <a:cs typeface="Arial" panose="020B0604020202020204" pitchFamily="34" charset="0"/>
              </a:rPr>
              <a:t>Timelapse</a:t>
            </a:r>
            <a:r>
              <a:rPr lang="en-US" sz="2800" kern="1200" dirty="0" smtClean="0">
                <a:latin typeface="Arial" panose="020B0604020202020204" pitchFamily="34" charset="0"/>
                <a:cs typeface="Arial" panose="020B0604020202020204" pitchFamily="34" charset="0"/>
              </a:rPr>
              <a:t> Artifact</a:t>
            </a:r>
          </a:p>
          <a:p>
            <a:pPr defTabSz="457200">
              <a:spcAft>
                <a:spcPts val="1200"/>
              </a:spcAft>
            </a:pPr>
            <a:endParaRPr lang="en-US" sz="2800" kern="1200" dirty="0" smtClean="0">
              <a:latin typeface="Arial" panose="020B0604020202020204" pitchFamily="34" charset="0"/>
              <a:cs typeface="Arial" panose="020B0604020202020204" pitchFamily="34" charset="0"/>
            </a:endParaRPr>
          </a:p>
          <a:p>
            <a:pPr defTabSz="457200"/>
            <a:r>
              <a:rPr lang="en-US" sz="2800" b="1" i="1" kern="1200" dirty="0">
                <a:latin typeface="Arial" panose="020B0604020202020204" pitchFamily="34" charset="0"/>
                <a:ea typeface="Calibri"/>
                <a:cs typeface="Arial" panose="020B0604020202020204" pitchFamily="34" charset="0"/>
              </a:rPr>
              <a:t>How does this artifact </a:t>
            </a:r>
            <a:endParaRPr lang="en-US" sz="2800" b="1" i="1" kern="1200" dirty="0" smtClean="0">
              <a:latin typeface="Arial" panose="020B0604020202020204" pitchFamily="34" charset="0"/>
              <a:ea typeface="Calibri"/>
              <a:cs typeface="Arial" panose="020B0604020202020204" pitchFamily="34" charset="0"/>
            </a:endParaRPr>
          </a:p>
          <a:p>
            <a:pPr defTabSz="457200"/>
            <a:r>
              <a:rPr lang="en-US" sz="2800" b="1" i="1" kern="1200" dirty="0">
                <a:latin typeface="Arial" panose="020B0604020202020204" pitchFamily="34" charset="0"/>
                <a:ea typeface="Calibri"/>
                <a:cs typeface="Arial" panose="020B0604020202020204" pitchFamily="34" charset="0"/>
              </a:rPr>
              <a:t>s</a:t>
            </a:r>
            <a:r>
              <a:rPr lang="en-US" sz="2800" b="1" i="1" kern="1200" dirty="0" smtClean="0">
                <a:latin typeface="Arial" panose="020B0604020202020204" pitchFamily="34" charset="0"/>
                <a:ea typeface="Calibri"/>
                <a:cs typeface="Arial" panose="020B0604020202020204" pitchFamily="34" charset="0"/>
              </a:rPr>
              <a:t>how where </a:t>
            </a:r>
            <a:r>
              <a:rPr lang="en-US" sz="2800" b="1" i="1" kern="1200" dirty="0">
                <a:latin typeface="Arial" panose="020B0604020202020204" pitchFamily="34" charset="0"/>
                <a:ea typeface="Calibri"/>
                <a:cs typeface="Arial" panose="020B0604020202020204" pitchFamily="34" charset="0"/>
              </a:rPr>
              <a:t>the </a:t>
            </a:r>
            <a:r>
              <a:rPr lang="en-US" sz="2800" b="1" i="1" kern="1200" dirty="0" smtClean="0">
                <a:latin typeface="Arial" panose="020B0604020202020204" pitchFamily="34" charset="0"/>
                <a:ea typeface="Calibri"/>
                <a:cs typeface="Arial" panose="020B0604020202020204" pitchFamily="34" charset="0"/>
              </a:rPr>
              <a:t>student</a:t>
            </a:r>
          </a:p>
          <a:p>
            <a:pPr defTabSz="457200"/>
            <a:r>
              <a:rPr lang="en-US" sz="2800" b="1" i="1" kern="1200" dirty="0" smtClean="0">
                <a:latin typeface="Arial" panose="020B0604020202020204" pitchFamily="34" charset="0"/>
                <a:ea typeface="Calibri"/>
                <a:cs typeface="Arial" panose="020B0604020202020204" pitchFamily="34" charset="0"/>
              </a:rPr>
              <a:t>is </a:t>
            </a:r>
            <a:r>
              <a:rPr lang="en-US" sz="2800" b="1" i="1" kern="1200" dirty="0">
                <a:latin typeface="Arial" panose="020B0604020202020204" pitchFamily="34" charset="0"/>
                <a:ea typeface="Calibri"/>
                <a:cs typeface="Arial" panose="020B0604020202020204" pitchFamily="34" charset="0"/>
              </a:rPr>
              <a:t>in relation to the </a:t>
            </a:r>
            <a:endParaRPr lang="en-US" sz="2800" b="1" i="1" kern="1200" dirty="0" smtClean="0">
              <a:latin typeface="Arial" panose="020B0604020202020204" pitchFamily="34" charset="0"/>
              <a:ea typeface="Calibri"/>
              <a:cs typeface="Arial" panose="020B0604020202020204" pitchFamily="34" charset="0"/>
            </a:endParaRPr>
          </a:p>
          <a:p>
            <a:pPr defTabSz="457200"/>
            <a:r>
              <a:rPr lang="en-US" sz="2800" b="1" i="1" kern="1200" dirty="0" smtClean="0">
                <a:latin typeface="Arial" panose="020B0604020202020204" pitchFamily="34" charset="0"/>
                <a:ea typeface="Calibri"/>
                <a:cs typeface="Arial" panose="020B0604020202020204" pitchFamily="34" charset="0"/>
              </a:rPr>
              <a:t>chosen </a:t>
            </a:r>
            <a:r>
              <a:rPr lang="en-US" sz="2800" b="1" i="1" kern="1200" dirty="0">
                <a:latin typeface="Arial" panose="020B0604020202020204" pitchFamily="34" charset="0"/>
                <a:ea typeface="Calibri"/>
                <a:cs typeface="Arial" panose="020B0604020202020204" pitchFamily="34" charset="0"/>
              </a:rPr>
              <a:t>clarifying </a:t>
            </a:r>
            <a:endParaRPr lang="en-US" sz="2800" b="1" i="1" kern="1200" dirty="0" smtClean="0">
              <a:latin typeface="Arial" panose="020B0604020202020204" pitchFamily="34" charset="0"/>
              <a:ea typeface="Calibri"/>
              <a:cs typeface="Arial" panose="020B0604020202020204" pitchFamily="34" charset="0"/>
            </a:endParaRPr>
          </a:p>
          <a:p>
            <a:pPr defTabSz="457200"/>
            <a:r>
              <a:rPr lang="en-US" sz="2800" b="1" i="1" kern="1200" dirty="0" smtClean="0">
                <a:latin typeface="Arial" panose="020B0604020202020204" pitchFamily="34" charset="0"/>
                <a:ea typeface="Calibri"/>
                <a:cs typeface="Arial" panose="020B0604020202020204" pitchFamily="34" charset="0"/>
              </a:rPr>
              <a:t>objective</a:t>
            </a:r>
            <a:r>
              <a:rPr lang="en-US" sz="2800" b="1" i="1" kern="1200" dirty="0">
                <a:latin typeface="Arial" panose="020B0604020202020204" pitchFamily="34" charset="0"/>
                <a:ea typeface="Calibri"/>
                <a:cs typeface="Arial" panose="020B0604020202020204" pitchFamily="34" charset="0"/>
              </a:rPr>
              <a:t>?</a:t>
            </a:r>
          </a:p>
          <a:p>
            <a:pPr defTabSz="457200"/>
            <a:endParaRPr lang="en-US" sz="3200" kern="1200" dirty="0" smtClean="0">
              <a:latin typeface="Calibri" panose="020F0502020204030204" pitchFamily="34" charset="0"/>
            </a:endParaRPr>
          </a:p>
          <a:p>
            <a:pPr defTabSz="457200"/>
            <a:endParaRPr lang="en-US" sz="2800" kern="1200" dirty="0">
              <a:latin typeface="Calibri" panose="020F0502020204030204" pitchFamily="34" charset="0"/>
            </a:endParaRPr>
          </a:p>
          <a:p>
            <a:pPr defTabSz="457200"/>
            <a:endParaRPr lang="en-US" sz="2800" kern="1200" dirty="0" smtClean="0">
              <a:latin typeface="Calibri" panose="020F0502020204030204" pitchFamily="34" charset="0"/>
            </a:endParaRPr>
          </a:p>
          <a:p>
            <a:pPr defTabSz="457200"/>
            <a:endParaRPr lang="en-US" sz="2800" b="1" i="1" kern="1200" dirty="0" smtClean="0">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17" name="TextBox 16"/>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pic>
        <p:nvPicPr>
          <p:cNvPr id="3074" name="Picture 2" descr="C:\Users\Burt Jenkins\AppData\Local\Microsoft\Windows\Temporary Internet Files\Content.IE5\47NS0ANS\MC900441328[1].png"/>
          <p:cNvPicPr>
            <a:picLocks noChangeAspect="1" noChangeArrowheads="1"/>
          </p:cNvPicPr>
          <p:nvPr/>
        </p:nvPicPr>
        <p:blipFill>
          <a:blip r:embed="rId4" cstate="print"/>
          <a:srcRect/>
          <a:stretch>
            <a:fillRect/>
          </a:stretch>
        </p:blipFill>
        <p:spPr bwMode="auto">
          <a:xfrm>
            <a:off x="4953000" y="2590800"/>
            <a:ext cx="3657600" cy="3657600"/>
          </a:xfrm>
          <a:prstGeom prst="rect">
            <a:avLst/>
          </a:prstGeom>
          <a:noFill/>
        </p:spPr>
      </p:pic>
      <p:sp>
        <p:nvSpPr>
          <p:cNvPr id="18" name="TextBox 17"/>
          <p:cNvSpPr txBox="1"/>
          <p:nvPr/>
        </p:nvSpPr>
        <p:spPr>
          <a:xfrm>
            <a:off x="5562600" y="3471446"/>
            <a:ext cx="2590800" cy="553998"/>
          </a:xfrm>
          <a:prstGeom prst="rect">
            <a:avLst/>
          </a:prstGeom>
          <a:noFill/>
        </p:spPr>
        <p:txBody>
          <a:bodyPr wrap="square" rtlCol="0">
            <a:spAutoFit/>
          </a:bodyPr>
          <a:lstStyle/>
          <a:p>
            <a:pPr defTabSz="457200"/>
            <a:r>
              <a:rPr lang="en-US" sz="1000" b="1" dirty="0" smtClean="0">
                <a:latin typeface="Arial" panose="020B0604020202020204" pitchFamily="34" charset="0"/>
                <a:ea typeface="Calibri"/>
                <a:cs typeface="Arial" panose="020B0604020202020204" pitchFamily="34" charset="0"/>
              </a:rPr>
              <a:t>How does this artifact show where the student is in relation to the chosen clarifying objective?</a:t>
            </a:r>
            <a:endParaRPr lang="en-US" sz="1000" b="1" dirty="0">
              <a:latin typeface="Arial" panose="020B0604020202020204" pitchFamily="34" charset="0"/>
              <a:ea typeface="Calibri"/>
              <a:cs typeface="Arial" panose="020B0604020202020204" pitchFamily="34" charset="0"/>
            </a:endParaRPr>
          </a:p>
        </p:txBody>
      </p:sp>
      <p:sp>
        <p:nvSpPr>
          <p:cNvPr id="19" name="TextBox 18"/>
          <p:cNvSpPr txBox="1"/>
          <p:nvPr/>
        </p:nvSpPr>
        <p:spPr>
          <a:xfrm>
            <a:off x="5564645" y="4055983"/>
            <a:ext cx="2512555" cy="1354217"/>
          </a:xfrm>
          <a:prstGeom prst="rect">
            <a:avLst/>
          </a:prstGeom>
          <a:noFill/>
        </p:spPr>
        <p:txBody>
          <a:bodyPr wrap="square" rtlCol="0">
            <a:spAutoFit/>
          </a:bodyPr>
          <a:lstStyle/>
          <a:p>
            <a:pPr>
              <a:defRPr/>
            </a:pPr>
            <a:r>
              <a:rPr lang="en-US" sz="500" dirty="0" smtClean="0">
                <a:sym typeface="Arial"/>
              </a:rPr>
              <a:t>This </a:t>
            </a:r>
            <a:r>
              <a:rPr lang="en-US" sz="500" dirty="0">
                <a:sym typeface="Arial"/>
              </a:rPr>
              <a:t>artifact was created using an 8</a:t>
            </a:r>
            <a:r>
              <a:rPr lang="en-US" sz="500" baseline="30000" dirty="0">
                <a:sym typeface="Arial"/>
              </a:rPr>
              <a:t>th</a:t>
            </a:r>
            <a:r>
              <a:rPr lang="en-US" sz="500" dirty="0">
                <a:sym typeface="Arial"/>
              </a:rPr>
              <a:t> grade Healthful Living Health Education Class containing 32 students before instruction on the  objective began.  </a:t>
            </a:r>
            <a:r>
              <a:rPr lang="en-US" sz="500" dirty="0"/>
              <a:t>In this video, the student did not show proper technique in the their performance of CPR in the following </a:t>
            </a:r>
            <a:r>
              <a:rPr lang="en-US" sz="500" dirty="0" smtClean="0"/>
              <a:t>ways.</a:t>
            </a:r>
          </a:p>
          <a:p>
            <a:pPr>
              <a:defRPr/>
            </a:pPr>
            <a:r>
              <a:rPr lang="en-US" sz="500" dirty="0" smtClean="0"/>
              <a:t>1.  The </a:t>
            </a:r>
            <a:r>
              <a:rPr lang="en-US" sz="500" dirty="0"/>
              <a:t>students body position has him sitting on the victims waist. </a:t>
            </a:r>
          </a:p>
          <a:p>
            <a:pPr>
              <a:defRPr/>
            </a:pPr>
            <a:r>
              <a:rPr lang="en-US" sz="500" dirty="0" smtClean="0"/>
              <a:t>2.  The </a:t>
            </a:r>
            <a:r>
              <a:rPr lang="en-US" sz="500" dirty="0"/>
              <a:t>hands have been placed separately on the victims upper       </a:t>
            </a:r>
          </a:p>
          <a:p>
            <a:pPr>
              <a:defRPr/>
            </a:pPr>
            <a:r>
              <a:rPr lang="en-US" sz="500" dirty="0"/>
              <a:t>     chest.</a:t>
            </a:r>
          </a:p>
          <a:p>
            <a:pPr>
              <a:defRPr/>
            </a:pPr>
            <a:r>
              <a:rPr lang="en-US" sz="500" dirty="0" smtClean="0"/>
              <a:t>3. The </a:t>
            </a:r>
            <a:r>
              <a:rPr lang="en-US" sz="500" dirty="0"/>
              <a:t>compressions given are of insufficient depth and are given too </a:t>
            </a:r>
            <a:r>
              <a:rPr lang="en-US" sz="500" dirty="0" smtClean="0"/>
              <a:t> slow.</a:t>
            </a:r>
          </a:p>
          <a:p>
            <a:pPr>
              <a:defRPr/>
            </a:pPr>
            <a:r>
              <a:rPr lang="en-US" sz="500" dirty="0" smtClean="0"/>
              <a:t>4.  The elbows are bending during the compression.</a:t>
            </a:r>
          </a:p>
          <a:p>
            <a:pPr>
              <a:spcAft>
                <a:spcPts val="2400"/>
              </a:spcAft>
              <a:defRPr/>
            </a:pPr>
            <a:r>
              <a:rPr lang="en-US" sz="800" dirty="0" smtClean="0"/>
              <a:t>  </a:t>
            </a:r>
          </a:p>
          <a:p>
            <a:endParaRPr lang="en-US" sz="900" dirty="0"/>
          </a:p>
        </p:txBody>
      </p:sp>
    </p:spTree>
    <p:extLst>
      <p:ext uri="{BB962C8B-B14F-4D97-AF65-F5344CB8AC3E}">
        <p14:creationId xmlns:p14="http://schemas.microsoft.com/office/powerpoint/2010/main" val="67081253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26571" y="1448847"/>
            <a:ext cx="7870372" cy="5940088"/>
          </a:xfrm>
          <a:prstGeom prst="rect">
            <a:avLst/>
          </a:prstGeom>
        </p:spPr>
        <p:txBody>
          <a:bodyPr wrap="square">
            <a:spAutoFit/>
          </a:bodyPr>
          <a:lstStyle/>
          <a:p>
            <a:pPr defTabSz="457200">
              <a:spcAft>
                <a:spcPts val="1200"/>
              </a:spcAft>
            </a:pPr>
            <a:r>
              <a:rPr lang="en-US" sz="2800" kern="1200" dirty="0" smtClean="0">
                <a:latin typeface="Arial" panose="020B0604020202020204" pitchFamily="34" charset="0"/>
                <a:cs typeface="Arial" panose="020B0604020202020204" pitchFamily="34" charset="0"/>
              </a:rPr>
              <a:t>Context </a:t>
            </a:r>
            <a:r>
              <a:rPr lang="en-US" sz="2800" kern="1200" dirty="0">
                <a:latin typeface="Arial" panose="020B0604020202020204" pitchFamily="34" charset="0"/>
                <a:cs typeface="Arial" panose="020B0604020202020204" pitchFamily="34" charset="0"/>
              </a:rPr>
              <a:t>for </a:t>
            </a:r>
            <a:r>
              <a:rPr lang="en-US" sz="2800" kern="1200" dirty="0" smtClean="0">
                <a:latin typeface="Arial" panose="020B0604020202020204" pitchFamily="34" charset="0"/>
                <a:cs typeface="Arial" panose="020B0604020202020204" pitchFamily="34" charset="0"/>
              </a:rPr>
              <a:t>2</a:t>
            </a:r>
            <a:r>
              <a:rPr lang="en-US" sz="2800" kern="1200" baseline="30000" dirty="0" smtClean="0">
                <a:latin typeface="Arial" panose="020B0604020202020204" pitchFamily="34" charset="0"/>
                <a:cs typeface="Arial" panose="020B0604020202020204" pitchFamily="34" charset="0"/>
              </a:rPr>
              <a:t>nd</a:t>
            </a:r>
            <a:r>
              <a:rPr lang="en-US" sz="2800" kern="1200" dirty="0" smtClean="0">
                <a:latin typeface="Arial" panose="020B0604020202020204" pitchFamily="34" charset="0"/>
                <a:cs typeface="Arial" panose="020B0604020202020204" pitchFamily="34" charset="0"/>
              </a:rPr>
              <a:t> work sample in each </a:t>
            </a:r>
            <a:r>
              <a:rPr lang="en-US" sz="2800" kern="1200" dirty="0" err="1" smtClean="0">
                <a:latin typeface="Arial" panose="020B0604020202020204" pitchFamily="34" charset="0"/>
                <a:cs typeface="Arial" panose="020B0604020202020204" pitchFamily="34" charset="0"/>
              </a:rPr>
              <a:t>Timelapse</a:t>
            </a:r>
            <a:r>
              <a:rPr lang="en-US" sz="2800" kern="1200" dirty="0" smtClean="0">
                <a:latin typeface="Arial" panose="020B0604020202020204" pitchFamily="34" charset="0"/>
                <a:cs typeface="Arial" panose="020B0604020202020204" pitchFamily="34" charset="0"/>
              </a:rPr>
              <a:t> Artifact</a:t>
            </a:r>
          </a:p>
          <a:p>
            <a:pPr defTabSz="457200">
              <a:spcAft>
                <a:spcPts val="1200"/>
              </a:spcAft>
            </a:pPr>
            <a:endParaRPr lang="en-US" sz="2800" kern="1200" dirty="0">
              <a:latin typeface="Arial" panose="020B0604020202020204" pitchFamily="34" charset="0"/>
              <a:cs typeface="Arial" panose="020B0604020202020204" pitchFamily="34" charset="0"/>
            </a:endParaRPr>
          </a:p>
          <a:p>
            <a:pPr defTabSz="457200"/>
            <a:r>
              <a:rPr lang="en-US" sz="2800" b="1" i="1" kern="1200" dirty="0">
                <a:latin typeface="Arial" panose="020B0604020202020204" pitchFamily="34" charset="0"/>
                <a:ea typeface="Calibri"/>
                <a:cs typeface="Arial" panose="020B0604020202020204" pitchFamily="34" charset="0"/>
              </a:rPr>
              <a:t>How does this artifact </a:t>
            </a:r>
          </a:p>
          <a:p>
            <a:pPr defTabSz="457200"/>
            <a:r>
              <a:rPr lang="en-US" sz="2800" b="1" i="1" kern="1200" dirty="0" smtClean="0">
                <a:latin typeface="Arial" panose="020B0604020202020204" pitchFamily="34" charset="0"/>
                <a:ea typeface="Calibri"/>
                <a:cs typeface="Arial" panose="020B0604020202020204" pitchFamily="34" charset="0"/>
              </a:rPr>
              <a:t>show </a:t>
            </a:r>
            <a:r>
              <a:rPr lang="en-US" sz="2800" b="1" i="1" kern="1200" dirty="0">
                <a:latin typeface="Arial" panose="020B0604020202020204" pitchFamily="34" charset="0"/>
                <a:ea typeface="Calibri"/>
                <a:cs typeface="Arial" panose="020B0604020202020204" pitchFamily="34" charset="0"/>
              </a:rPr>
              <a:t>where the student</a:t>
            </a:r>
          </a:p>
          <a:p>
            <a:pPr defTabSz="457200"/>
            <a:r>
              <a:rPr lang="en-US" sz="2800" b="1" i="1" kern="1200" dirty="0">
                <a:latin typeface="Arial" panose="020B0604020202020204" pitchFamily="34" charset="0"/>
                <a:ea typeface="Calibri"/>
                <a:cs typeface="Arial" panose="020B0604020202020204" pitchFamily="34" charset="0"/>
              </a:rPr>
              <a:t>is in relation to the </a:t>
            </a:r>
          </a:p>
          <a:p>
            <a:pPr defTabSz="457200"/>
            <a:r>
              <a:rPr lang="en-US" sz="2800" b="1" i="1" kern="1200" dirty="0">
                <a:latin typeface="Arial" panose="020B0604020202020204" pitchFamily="34" charset="0"/>
                <a:ea typeface="Calibri"/>
                <a:cs typeface="Arial" panose="020B0604020202020204" pitchFamily="34" charset="0"/>
              </a:rPr>
              <a:t>chosen clarifying </a:t>
            </a:r>
          </a:p>
          <a:p>
            <a:pPr defTabSz="457200"/>
            <a:r>
              <a:rPr lang="en-US" sz="2800" b="1" i="1" kern="1200" dirty="0">
                <a:latin typeface="Arial" panose="020B0604020202020204" pitchFamily="34" charset="0"/>
                <a:ea typeface="Calibri"/>
                <a:cs typeface="Arial" panose="020B0604020202020204" pitchFamily="34" charset="0"/>
              </a:rPr>
              <a:t>objective?</a:t>
            </a:r>
          </a:p>
          <a:p>
            <a:pPr defTabSz="457200">
              <a:spcAft>
                <a:spcPts val="2400"/>
              </a:spcAft>
            </a:pPr>
            <a:endParaRPr lang="en-US" sz="3200" i="1" u="sng" kern="1200" dirty="0" smtClean="0">
              <a:latin typeface="Calibri" panose="020F0502020204030204" pitchFamily="34" charset="0"/>
            </a:endParaRPr>
          </a:p>
          <a:p>
            <a:pPr defTabSz="457200"/>
            <a:endParaRPr lang="en-US" sz="2800" kern="1200" dirty="0">
              <a:latin typeface="Calibri" panose="020F0502020204030204" pitchFamily="34" charset="0"/>
            </a:endParaRPr>
          </a:p>
          <a:p>
            <a:pPr defTabSz="457200"/>
            <a:endParaRPr lang="en-US" sz="2800" kern="1200" dirty="0" smtClean="0">
              <a:latin typeface="Calibri" panose="020F0502020204030204" pitchFamily="34" charset="0"/>
            </a:endParaRPr>
          </a:p>
          <a:p>
            <a:pPr defTabSz="457200"/>
            <a:endParaRPr lang="en-US" sz="2800" b="1" i="1" kern="1200" dirty="0" smtClean="0">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15" name="TextBox 14"/>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1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pic>
        <p:nvPicPr>
          <p:cNvPr id="7" name="Picture 2" descr="C:\Users\Burt Jenkins\AppData\Local\Microsoft\Windows\Temporary Internet Files\Content.IE5\47NS0ANS\MC900441328[1].png"/>
          <p:cNvPicPr>
            <a:picLocks noChangeAspect="1" noChangeArrowheads="1"/>
          </p:cNvPicPr>
          <p:nvPr/>
        </p:nvPicPr>
        <p:blipFill>
          <a:blip r:embed="rId4" cstate="print"/>
          <a:srcRect/>
          <a:stretch>
            <a:fillRect/>
          </a:stretch>
        </p:blipFill>
        <p:spPr bwMode="auto">
          <a:xfrm>
            <a:off x="4953000" y="2590800"/>
            <a:ext cx="3657600" cy="3657600"/>
          </a:xfrm>
          <a:prstGeom prst="rect">
            <a:avLst/>
          </a:prstGeom>
          <a:noFill/>
        </p:spPr>
      </p:pic>
      <p:sp>
        <p:nvSpPr>
          <p:cNvPr id="8" name="TextBox 7"/>
          <p:cNvSpPr txBox="1"/>
          <p:nvPr/>
        </p:nvSpPr>
        <p:spPr>
          <a:xfrm>
            <a:off x="5571460" y="3429000"/>
            <a:ext cx="2505740" cy="553998"/>
          </a:xfrm>
          <a:prstGeom prst="rect">
            <a:avLst/>
          </a:prstGeom>
          <a:noFill/>
        </p:spPr>
        <p:txBody>
          <a:bodyPr wrap="square" rtlCol="0">
            <a:spAutoFit/>
          </a:bodyPr>
          <a:lstStyle/>
          <a:p>
            <a:pPr defTabSz="457200"/>
            <a:r>
              <a:rPr lang="en-US" sz="1000" b="1" dirty="0" smtClean="0">
                <a:latin typeface="Arial" panose="020B0604020202020204" pitchFamily="34" charset="0"/>
                <a:ea typeface="Calibri"/>
                <a:cs typeface="Arial" panose="020B0604020202020204" pitchFamily="34" charset="0"/>
              </a:rPr>
              <a:t>How does this artifact  show where the student is in relation to the </a:t>
            </a:r>
          </a:p>
          <a:p>
            <a:pPr defTabSz="457200"/>
            <a:r>
              <a:rPr lang="en-US" sz="1000" b="1" dirty="0" smtClean="0">
                <a:latin typeface="Arial" panose="020B0604020202020204" pitchFamily="34" charset="0"/>
                <a:ea typeface="Calibri"/>
                <a:cs typeface="Arial" panose="020B0604020202020204" pitchFamily="34" charset="0"/>
              </a:rPr>
              <a:t>chosen clarifying  objective?</a:t>
            </a:r>
            <a:endParaRPr lang="en-US" sz="1000" b="1" dirty="0">
              <a:latin typeface="Arial" panose="020B0604020202020204" pitchFamily="34" charset="0"/>
              <a:ea typeface="Calibri"/>
              <a:cs typeface="Arial" panose="020B0604020202020204" pitchFamily="34" charset="0"/>
            </a:endParaRPr>
          </a:p>
        </p:txBody>
      </p:sp>
      <p:sp>
        <p:nvSpPr>
          <p:cNvPr id="9" name="TextBox 8"/>
          <p:cNvSpPr txBox="1"/>
          <p:nvPr/>
        </p:nvSpPr>
        <p:spPr>
          <a:xfrm>
            <a:off x="5564645" y="4015026"/>
            <a:ext cx="2512555" cy="861774"/>
          </a:xfrm>
          <a:prstGeom prst="rect">
            <a:avLst/>
          </a:prstGeom>
          <a:noFill/>
        </p:spPr>
        <p:txBody>
          <a:bodyPr wrap="square" rtlCol="0">
            <a:spAutoFit/>
          </a:bodyPr>
          <a:lstStyle/>
          <a:p>
            <a:pPr>
              <a:defRPr/>
            </a:pPr>
            <a:r>
              <a:rPr lang="en-US" sz="500" dirty="0" smtClean="0">
                <a:sym typeface="Arial"/>
              </a:rPr>
              <a:t> </a:t>
            </a:r>
            <a:r>
              <a:rPr lang="en-US" sz="500" dirty="0">
                <a:sym typeface="Arial"/>
              </a:rPr>
              <a:t>This artifact was created using an 8</a:t>
            </a:r>
            <a:r>
              <a:rPr lang="en-US" sz="500" baseline="30000" dirty="0">
                <a:sym typeface="Arial"/>
              </a:rPr>
              <a:t>th</a:t>
            </a:r>
            <a:r>
              <a:rPr lang="en-US" sz="500" dirty="0">
                <a:sym typeface="Arial"/>
              </a:rPr>
              <a:t> grade Health Education Class containing 32 students three class days after instruction began. </a:t>
            </a:r>
            <a:r>
              <a:rPr lang="en-US" sz="500" dirty="0"/>
              <a:t>In this video, the student shows proper technique i</a:t>
            </a:r>
            <a:r>
              <a:rPr lang="en-US" sz="500" dirty="0" smtClean="0"/>
              <a:t>n </a:t>
            </a:r>
            <a:r>
              <a:rPr lang="en-US" sz="500" dirty="0"/>
              <a:t>the their performance of CPR in the following ways</a:t>
            </a:r>
            <a:r>
              <a:rPr lang="en-US" sz="500" dirty="0" smtClean="0"/>
              <a:t>.</a:t>
            </a:r>
          </a:p>
          <a:p>
            <a:pPr>
              <a:defRPr/>
            </a:pPr>
            <a:r>
              <a:rPr lang="en-US" sz="500" dirty="0" smtClean="0">
                <a:ea typeface="Times New Roman"/>
                <a:cs typeface="Times New Roman"/>
              </a:rPr>
              <a:t> 1.  T</a:t>
            </a:r>
            <a:r>
              <a:rPr lang="en-US" sz="500" dirty="0" smtClean="0"/>
              <a:t>he </a:t>
            </a:r>
            <a:r>
              <a:rPr lang="en-US" sz="500" dirty="0"/>
              <a:t>student  has the proper body position, on his knees next to </a:t>
            </a:r>
          </a:p>
          <a:p>
            <a:pPr>
              <a:defRPr/>
            </a:pPr>
            <a:r>
              <a:rPr lang="en-US" sz="500" dirty="0"/>
              <a:t>     </a:t>
            </a:r>
            <a:r>
              <a:rPr lang="en-US" sz="500" dirty="0" smtClean="0"/>
              <a:t> the </a:t>
            </a:r>
            <a:r>
              <a:rPr lang="en-US" sz="500" dirty="0"/>
              <a:t>victim.  </a:t>
            </a:r>
          </a:p>
          <a:p>
            <a:pPr>
              <a:defRPr/>
            </a:pPr>
            <a:r>
              <a:rPr lang="en-US" sz="500" dirty="0" smtClean="0"/>
              <a:t>2.  The </a:t>
            </a:r>
            <a:r>
              <a:rPr lang="en-US" sz="500" dirty="0"/>
              <a:t>force of the compression is generated from the hips and                 </a:t>
            </a:r>
          </a:p>
          <a:p>
            <a:pPr>
              <a:defRPr/>
            </a:pPr>
            <a:r>
              <a:rPr lang="en-US" sz="500" dirty="0"/>
              <a:t>     </a:t>
            </a:r>
            <a:r>
              <a:rPr lang="en-US" sz="500" dirty="0" smtClean="0"/>
              <a:t>applied </a:t>
            </a:r>
            <a:r>
              <a:rPr lang="en-US" sz="500" dirty="0"/>
              <a:t>in a vertical direction.  </a:t>
            </a:r>
          </a:p>
          <a:p>
            <a:pPr>
              <a:defRPr/>
            </a:pPr>
            <a:r>
              <a:rPr lang="en-US" sz="500" dirty="0"/>
              <a:t>3.  The hands are positioned with an interlocking grip.</a:t>
            </a:r>
          </a:p>
          <a:p>
            <a:pPr>
              <a:defRPr/>
            </a:pPr>
            <a:r>
              <a:rPr lang="en-US" sz="500" dirty="0"/>
              <a:t>4.  The heel of the bottom hand has been placed on the sternum. </a:t>
            </a:r>
            <a:r>
              <a:rPr lang="en-US" sz="500" dirty="0" smtClean="0"/>
              <a:t> </a:t>
            </a:r>
          </a:p>
          <a:p>
            <a:endParaRPr lang="en-US" sz="500" dirty="0"/>
          </a:p>
        </p:txBody>
      </p:sp>
    </p:spTree>
    <p:extLst>
      <p:ext uri="{BB962C8B-B14F-4D97-AF65-F5344CB8AC3E}">
        <p14:creationId xmlns:p14="http://schemas.microsoft.com/office/powerpoint/2010/main" val="93509226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26571" y="1448847"/>
            <a:ext cx="7870372" cy="3908762"/>
          </a:xfrm>
          <a:prstGeom prst="rect">
            <a:avLst/>
          </a:prstGeom>
        </p:spPr>
        <p:txBody>
          <a:bodyPr wrap="square">
            <a:spAutoFit/>
          </a:bodyPr>
          <a:lstStyle/>
          <a:p>
            <a:pPr defTabSz="457200">
              <a:spcAft>
                <a:spcPts val="2400"/>
              </a:spcAft>
            </a:pPr>
            <a:r>
              <a:rPr lang="en-US" sz="2800" kern="1200" dirty="0" smtClean="0">
                <a:latin typeface="Arial" panose="020B0604020202020204" pitchFamily="34" charset="0"/>
                <a:cs typeface="Arial" panose="020B0604020202020204" pitchFamily="34" charset="0"/>
              </a:rPr>
              <a:t>Context for Growth in each </a:t>
            </a:r>
            <a:r>
              <a:rPr lang="en-US" sz="2800" kern="1200" dirty="0" err="1" smtClean="0">
                <a:latin typeface="Arial" panose="020B0604020202020204" pitchFamily="34" charset="0"/>
                <a:cs typeface="Arial" panose="020B0604020202020204" pitchFamily="34" charset="0"/>
              </a:rPr>
              <a:t>Timelapse</a:t>
            </a:r>
            <a:r>
              <a:rPr lang="en-US" sz="2800" kern="1200" dirty="0" smtClean="0">
                <a:latin typeface="Arial" panose="020B0604020202020204" pitchFamily="34" charset="0"/>
                <a:cs typeface="Arial" panose="020B0604020202020204" pitchFamily="34" charset="0"/>
              </a:rPr>
              <a:t> Artifact</a:t>
            </a:r>
          </a:p>
          <a:p>
            <a:pPr defTabSz="457200"/>
            <a:endParaRPr lang="en-US" sz="2800" b="1" i="1" u="sng" kern="1200" dirty="0" smtClean="0">
              <a:solidFill>
                <a:prstClr val="black"/>
              </a:solidFill>
              <a:latin typeface="Arial" panose="020B0604020202020204" pitchFamily="34" charset="0"/>
              <a:ea typeface="Calibri"/>
              <a:cs typeface="Arial" panose="020B0604020202020204" pitchFamily="34" charset="0"/>
            </a:endParaRPr>
          </a:p>
          <a:p>
            <a:pPr defTabSz="457200"/>
            <a:r>
              <a:rPr lang="en-US" sz="2800" b="1" i="1" kern="1200" dirty="0" smtClean="0">
                <a:solidFill>
                  <a:prstClr val="black"/>
                </a:solidFill>
                <a:latin typeface="Arial" panose="020B0604020202020204" pitchFamily="34" charset="0"/>
                <a:ea typeface="Calibri"/>
                <a:cs typeface="Arial" panose="020B0604020202020204" pitchFamily="34" charset="0"/>
              </a:rPr>
              <a:t>Describe </a:t>
            </a:r>
            <a:r>
              <a:rPr lang="en-US" sz="2800" b="1" i="1" kern="1200" dirty="0">
                <a:solidFill>
                  <a:prstClr val="black"/>
                </a:solidFill>
                <a:latin typeface="Arial" panose="020B0604020202020204" pitchFamily="34" charset="0"/>
                <a:ea typeface="Calibri"/>
                <a:cs typeface="Arial" panose="020B0604020202020204" pitchFamily="34" charset="0"/>
              </a:rPr>
              <a:t>the growth </a:t>
            </a:r>
            <a:endParaRPr lang="en-US" sz="2800" b="1" i="1" kern="1200" dirty="0" smtClean="0">
              <a:solidFill>
                <a:prstClr val="black"/>
              </a:solidFill>
              <a:latin typeface="Arial" panose="020B0604020202020204" pitchFamily="34" charset="0"/>
              <a:ea typeface="Calibri"/>
              <a:cs typeface="Arial" panose="020B0604020202020204" pitchFamily="34" charset="0"/>
            </a:endParaRPr>
          </a:p>
          <a:p>
            <a:pPr defTabSz="457200"/>
            <a:r>
              <a:rPr lang="en-US" sz="2800" b="1" i="1" kern="1200" dirty="0" smtClean="0">
                <a:solidFill>
                  <a:prstClr val="black"/>
                </a:solidFill>
                <a:latin typeface="Arial" panose="020B0604020202020204" pitchFamily="34" charset="0"/>
                <a:ea typeface="Calibri"/>
                <a:cs typeface="Arial" panose="020B0604020202020204" pitchFamily="34" charset="0"/>
              </a:rPr>
              <a:t>that </a:t>
            </a:r>
            <a:r>
              <a:rPr lang="en-US" sz="2800" b="1" i="1" kern="1200" dirty="0">
                <a:solidFill>
                  <a:prstClr val="black"/>
                </a:solidFill>
                <a:latin typeface="Arial" panose="020B0604020202020204" pitchFamily="34" charset="0"/>
                <a:ea typeface="Calibri"/>
                <a:cs typeface="Arial" panose="020B0604020202020204" pitchFamily="34" charset="0"/>
              </a:rPr>
              <a:t>occurred between </a:t>
            </a:r>
            <a:endParaRPr lang="en-US" sz="2800" b="1" i="1" kern="1200" dirty="0" smtClean="0">
              <a:solidFill>
                <a:prstClr val="black"/>
              </a:solidFill>
              <a:latin typeface="Arial" panose="020B0604020202020204" pitchFamily="34" charset="0"/>
              <a:ea typeface="Calibri"/>
              <a:cs typeface="Arial" panose="020B0604020202020204" pitchFamily="34" charset="0"/>
            </a:endParaRPr>
          </a:p>
          <a:p>
            <a:pPr defTabSz="457200"/>
            <a:r>
              <a:rPr lang="en-US" sz="2800" b="1" i="1" dirty="0">
                <a:solidFill>
                  <a:prstClr val="black"/>
                </a:solidFill>
                <a:latin typeface="Arial" panose="020B0604020202020204" pitchFamily="34" charset="0"/>
                <a:ea typeface="Calibri"/>
                <a:cs typeface="Arial" panose="020B0604020202020204" pitchFamily="34" charset="0"/>
              </a:rPr>
              <a:t>P</a:t>
            </a:r>
            <a:r>
              <a:rPr lang="en-US" sz="2800" b="1" i="1" kern="1200" dirty="0" smtClean="0">
                <a:solidFill>
                  <a:prstClr val="black"/>
                </a:solidFill>
                <a:latin typeface="Arial" panose="020B0604020202020204" pitchFamily="34" charset="0"/>
                <a:ea typeface="Calibri"/>
                <a:cs typeface="Arial" panose="020B0604020202020204" pitchFamily="34" charset="0"/>
              </a:rPr>
              <a:t>oints 1 and 2. </a:t>
            </a:r>
            <a:r>
              <a:rPr lang="en-US" sz="3200" b="1" i="1" kern="1200" dirty="0" smtClean="0">
                <a:solidFill>
                  <a:prstClr val="black"/>
                </a:solidFill>
                <a:ea typeface="Calibri"/>
                <a:cs typeface="Times New Roman"/>
              </a:rPr>
              <a:t> </a:t>
            </a:r>
            <a:endParaRPr lang="en-US" sz="3200" b="1" i="1" kern="1200" dirty="0">
              <a:solidFill>
                <a:prstClr val="black"/>
              </a:solidFill>
              <a:ea typeface="Calibri"/>
              <a:cs typeface="Times New Roman"/>
            </a:endParaRPr>
          </a:p>
          <a:p>
            <a:pPr defTabSz="457200"/>
            <a:endParaRPr lang="en-US" sz="2800" kern="1200" dirty="0">
              <a:latin typeface="Calibri" panose="020F0502020204030204" pitchFamily="34" charset="0"/>
            </a:endParaRPr>
          </a:p>
          <a:p>
            <a:pPr defTabSz="457200"/>
            <a:endParaRPr lang="en-US" sz="2800" kern="1200" dirty="0" smtClean="0">
              <a:latin typeface="Calibri" panose="020F0502020204030204" pitchFamily="34" charset="0"/>
            </a:endParaRPr>
          </a:p>
          <a:p>
            <a:pPr defTabSz="457200"/>
            <a:endParaRPr lang="en-US" sz="2800" b="1" i="1" kern="1200" dirty="0" smtClean="0">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17" name="TextBox 16"/>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2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pic>
        <p:nvPicPr>
          <p:cNvPr id="7" name="Picture 2" descr="C:\Users\Burt Jenkins\AppData\Local\Microsoft\Windows\Temporary Internet Files\Content.IE5\47NS0ANS\MC900441328[1].png"/>
          <p:cNvPicPr>
            <a:picLocks noChangeAspect="1" noChangeArrowheads="1"/>
          </p:cNvPicPr>
          <p:nvPr/>
        </p:nvPicPr>
        <p:blipFill>
          <a:blip r:embed="rId4" cstate="print"/>
          <a:srcRect/>
          <a:stretch>
            <a:fillRect/>
          </a:stretch>
        </p:blipFill>
        <p:spPr bwMode="auto">
          <a:xfrm>
            <a:off x="4953000" y="2590800"/>
            <a:ext cx="3657600" cy="3657600"/>
          </a:xfrm>
          <a:prstGeom prst="rect">
            <a:avLst/>
          </a:prstGeom>
          <a:noFill/>
        </p:spPr>
      </p:pic>
      <p:sp>
        <p:nvSpPr>
          <p:cNvPr id="8" name="TextBox 7"/>
          <p:cNvSpPr txBox="1"/>
          <p:nvPr/>
        </p:nvSpPr>
        <p:spPr>
          <a:xfrm>
            <a:off x="5562600" y="3505200"/>
            <a:ext cx="2438400" cy="400110"/>
          </a:xfrm>
          <a:prstGeom prst="rect">
            <a:avLst/>
          </a:prstGeom>
          <a:noFill/>
        </p:spPr>
        <p:txBody>
          <a:bodyPr wrap="square" rtlCol="0">
            <a:spAutoFit/>
          </a:bodyPr>
          <a:lstStyle/>
          <a:p>
            <a:pPr defTabSz="457200"/>
            <a:r>
              <a:rPr lang="en-US" sz="1000" b="1" dirty="0" smtClean="0">
                <a:solidFill>
                  <a:prstClr val="black"/>
                </a:solidFill>
                <a:latin typeface="Arial" pitchFamily="34" charset="0"/>
                <a:ea typeface="Calibri"/>
                <a:cs typeface="Arial" pitchFamily="34" charset="0"/>
              </a:rPr>
              <a:t>Describe the growth that occurred between  Points 1 and 2.  </a:t>
            </a:r>
            <a:endParaRPr lang="en-US" sz="1000" b="1" dirty="0">
              <a:solidFill>
                <a:prstClr val="black"/>
              </a:solidFill>
              <a:latin typeface="Arial" pitchFamily="34" charset="0"/>
              <a:ea typeface="Calibri"/>
              <a:cs typeface="Arial" pitchFamily="34" charset="0"/>
            </a:endParaRPr>
          </a:p>
        </p:txBody>
      </p:sp>
      <p:sp>
        <p:nvSpPr>
          <p:cNvPr id="9" name="TextBox 8"/>
          <p:cNvSpPr txBox="1"/>
          <p:nvPr/>
        </p:nvSpPr>
        <p:spPr>
          <a:xfrm>
            <a:off x="5564645" y="4038600"/>
            <a:ext cx="2512555" cy="461665"/>
          </a:xfrm>
          <a:prstGeom prst="rect">
            <a:avLst/>
          </a:prstGeom>
          <a:noFill/>
        </p:spPr>
        <p:txBody>
          <a:bodyPr wrap="square" rtlCol="0">
            <a:spAutoFit/>
          </a:bodyPr>
          <a:lstStyle/>
          <a:p>
            <a:pPr>
              <a:defRPr/>
            </a:pPr>
            <a:r>
              <a:rPr lang="en-US" sz="500" dirty="0" smtClean="0"/>
              <a:t>CPR </a:t>
            </a:r>
            <a:r>
              <a:rPr lang="en-US" sz="500" dirty="0"/>
              <a:t>performed with the technique in video #1 was inadequate and would not have given the victim an opportunity to survive.  The technique in video #2 would provide blood flow and oxygen to give the victim a chance of survival </a:t>
            </a:r>
            <a:endParaRPr lang="en-US" sz="500" dirty="0" smtClean="0"/>
          </a:p>
          <a:p>
            <a:endParaRPr lang="en-US" sz="900" dirty="0"/>
          </a:p>
        </p:txBody>
      </p:sp>
    </p:spTree>
    <p:extLst>
      <p:ext uri="{BB962C8B-B14F-4D97-AF65-F5344CB8AC3E}">
        <p14:creationId xmlns:p14="http://schemas.microsoft.com/office/powerpoint/2010/main" val="292527740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43"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8"/>
          <a:stretch/>
        </p:blipFill>
        <p:spPr bwMode="auto">
          <a:xfrm>
            <a:off x="6057096" y="2607047"/>
            <a:ext cx="2933194"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hape 254"/>
          <p:cNvSpPr txBox="1">
            <a:spLocks noGrp="1"/>
          </p:cNvSpPr>
          <p:nvPr>
            <p:ph type="body" idx="1"/>
          </p:nvPr>
        </p:nvSpPr>
        <p:spPr>
          <a:xfrm>
            <a:off x="304800" y="2667000"/>
            <a:ext cx="8534399" cy="364736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4"/>
              </a:buClr>
              <a:buSzPct val="100000"/>
              <a:buNone/>
            </a:pPr>
            <a:r>
              <a:rPr lang="en-US" sz="2800" i="0" u="none" strike="noStrike" cap="none" baseline="0" dirty="0" smtClean="0">
                <a:latin typeface="Arial" panose="020B0604020202020204" pitchFamily="34" charset="0"/>
                <a:cs typeface="Arial" panose="020B0604020202020204" pitchFamily="34" charset="0"/>
                <a:sym typeface="Arial"/>
              </a:rPr>
              <a:t>All 5 Timelapse Artifacts </a:t>
            </a:r>
            <a:br>
              <a:rPr lang="en-US" sz="2800" i="0" u="none" strike="noStrike" cap="none" baseline="0" dirty="0" smtClean="0">
                <a:latin typeface="Arial" panose="020B0604020202020204" pitchFamily="34" charset="0"/>
                <a:cs typeface="Arial" panose="020B0604020202020204" pitchFamily="34" charset="0"/>
                <a:sym typeface="Arial"/>
              </a:rPr>
            </a:br>
            <a:r>
              <a:rPr lang="en-US" sz="2800" i="0" u="none" strike="noStrike" cap="none" baseline="0" dirty="0" smtClean="0">
                <a:latin typeface="Arial" panose="020B0604020202020204" pitchFamily="34" charset="0"/>
                <a:cs typeface="Arial" panose="020B0604020202020204" pitchFamily="34" charset="0"/>
                <a:sym typeface="Arial"/>
              </a:rPr>
              <a:t>will be uploaded </a:t>
            </a:r>
            <a:br>
              <a:rPr lang="en-US" sz="2800" i="0" u="none" strike="noStrike" cap="none" baseline="0" dirty="0" smtClean="0">
                <a:latin typeface="Arial" panose="020B0604020202020204" pitchFamily="34" charset="0"/>
                <a:cs typeface="Arial" panose="020B0604020202020204" pitchFamily="34" charset="0"/>
                <a:sym typeface="Arial"/>
              </a:rPr>
            </a:br>
            <a:r>
              <a:rPr lang="en-US" sz="2800" i="0" u="none" strike="noStrike" cap="none" baseline="0" dirty="0" smtClean="0">
                <a:latin typeface="Arial" panose="020B0604020202020204" pitchFamily="34" charset="0"/>
                <a:cs typeface="Arial" panose="020B0604020202020204" pitchFamily="34" charset="0"/>
                <a:sym typeface="Arial"/>
              </a:rPr>
              <a:t>to the </a:t>
            </a:r>
            <a:r>
              <a:rPr lang="en-US" sz="2800" dirty="0" smtClean="0">
                <a:latin typeface="Arial" panose="020B0604020202020204" pitchFamily="34" charset="0"/>
                <a:cs typeface="Arial" panose="020B0604020202020204" pitchFamily="34" charset="0"/>
              </a:rPr>
              <a:t>o</a:t>
            </a:r>
            <a:r>
              <a:rPr lang="en-US" sz="2800" i="0" u="none" strike="noStrike" cap="none" baseline="0" dirty="0" smtClean="0">
                <a:latin typeface="Arial" panose="020B0604020202020204" pitchFamily="34" charset="0"/>
                <a:cs typeface="Arial" panose="020B0604020202020204" pitchFamily="34" charset="0"/>
                <a:sym typeface="Arial"/>
              </a:rPr>
              <a:t>nline p</a:t>
            </a:r>
            <a:r>
              <a:rPr lang="en-US" sz="2800" dirty="0" smtClean="0">
                <a:latin typeface="Arial" panose="020B0604020202020204" pitchFamily="34" charset="0"/>
                <a:cs typeface="Arial" panose="020B0604020202020204" pitchFamily="34" charset="0"/>
              </a:rPr>
              <a:t>latform</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as the teacher’s</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Evidence Collection</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for the school year.</a:t>
            </a:r>
            <a:r>
              <a:rPr lang="en-US" sz="2800" i="0" u="none" strike="noStrike" cap="none" baseline="0" dirty="0" smtClean="0">
                <a:latin typeface="Arial" panose="020B0604020202020204" pitchFamily="34" charset="0"/>
                <a:cs typeface="Arial" panose="020B0604020202020204" pitchFamily="34" charset="0"/>
                <a:sym typeface="Arial"/>
              </a:rPr>
              <a:t> </a:t>
            </a:r>
          </a:p>
          <a:p>
            <a:pPr marL="0" lvl="0" indent="0">
              <a:spcBef>
                <a:spcPts val="0"/>
              </a:spcBef>
              <a:buClrTx/>
              <a:buNone/>
            </a:pPr>
            <a:endParaRPr lang="en-US" sz="2800" b="1" dirty="0">
              <a:solidFill>
                <a:srgbClr val="000000"/>
              </a:solidFill>
              <a:latin typeface="Calibri" panose="020F0502020204030204" pitchFamily="34" charset="0"/>
              <a:cs typeface="Arial" pitchFamily="34" charset="0"/>
            </a:endParaRPr>
          </a:p>
          <a:p>
            <a:pPr marL="0" marR="0" lvl="0" indent="0" algn="l" rtl="0">
              <a:spcBef>
                <a:spcPts val="0"/>
              </a:spcBef>
              <a:spcAft>
                <a:spcPts val="0"/>
              </a:spcAft>
              <a:buClr>
                <a:schemeClr val="accent4"/>
              </a:buClr>
              <a:buSzPct val="100000"/>
              <a:buNone/>
            </a:pPr>
            <a:endParaRPr lang="en-US" sz="2800" i="0" u="none" strike="noStrike" cap="none" baseline="0" dirty="0" smtClean="0">
              <a:latin typeface="Calibri" panose="020F0502020204030204" pitchFamily="34" charset="0"/>
              <a:sym typeface="Arial"/>
            </a:endParaRPr>
          </a:p>
          <a:p>
            <a:pPr marL="0" indent="0">
              <a:spcBef>
                <a:spcPts val="0"/>
              </a:spcBef>
              <a:buClr>
                <a:schemeClr val="accent4"/>
              </a:buClr>
              <a:buSzPct val="100000"/>
              <a:buNone/>
            </a:pPr>
            <a:endParaRPr lang="en-US" sz="2800" b="1" i="1" dirty="0" smtClean="0">
              <a:latin typeface="Calibri"/>
            </a:endParaRPr>
          </a:p>
        </p:txBody>
      </p:sp>
      <p:sp>
        <p:nvSpPr>
          <p:cNvPr id="11" name="Oval 10"/>
          <p:cNvSpPr/>
          <p:nvPr/>
        </p:nvSpPr>
        <p:spPr>
          <a:xfrm>
            <a:off x="7377389" y="1632761"/>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3</a:t>
            </a:r>
          </a:p>
          <a:p>
            <a:pPr algn="ctr"/>
            <a:r>
              <a:rPr lang="en-US" sz="1600" b="1" dirty="0" smtClean="0">
                <a:solidFill>
                  <a:prstClr val="white"/>
                </a:solidFill>
                <a:latin typeface="Calibri"/>
              </a:rPr>
              <a:t>Student</a:t>
            </a:r>
          </a:p>
        </p:txBody>
      </p:sp>
      <p:sp>
        <p:nvSpPr>
          <p:cNvPr id="37" name="Oval 36"/>
          <p:cNvSpPr/>
          <p:nvPr/>
        </p:nvSpPr>
        <p:spPr>
          <a:xfrm>
            <a:off x="7377389" y="3193732"/>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4</a:t>
            </a:r>
          </a:p>
          <a:p>
            <a:pPr algn="ctr"/>
            <a:r>
              <a:rPr lang="en-US" sz="1600" b="1" dirty="0" smtClean="0">
                <a:solidFill>
                  <a:prstClr val="white"/>
                </a:solidFill>
                <a:latin typeface="Calibri"/>
              </a:rPr>
              <a:t>Student</a:t>
            </a:r>
          </a:p>
        </p:txBody>
      </p:sp>
      <p:sp>
        <p:nvSpPr>
          <p:cNvPr id="39" name="Oval 38"/>
          <p:cNvSpPr/>
          <p:nvPr/>
        </p:nvSpPr>
        <p:spPr>
          <a:xfrm>
            <a:off x="7377389" y="4746076"/>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5</a:t>
            </a:r>
          </a:p>
          <a:p>
            <a:pPr algn="ctr"/>
            <a:r>
              <a:rPr lang="en-US" sz="1600" b="1" dirty="0" smtClean="0">
                <a:solidFill>
                  <a:prstClr val="white"/>
                </a:solidFill>
                <a:latin typeface="Calibri"/>
              </a:rPr>
              <a:t>Whole </a:t>
            </a:r>
            <a:r>
              <a:rPr lang="en-US" sz="1600" b="1" dirty="0">
                <a:solidFill>
                  <a:prstClr val="white"/>
                </a:solidFill>
                <a:latin typeface="Calibri"/>
              </a:rPr>
              <a:t>C</a:t>
            </a:r>
            <a:r>
              <a:rPr lang="en-US" sz="1600" b="1" dirty="0" smtClean="0">
                <a:solidFill>
                  <a:prstClr val="white"/>
                </a:solidFill>
                <a:latin typeface="Calibri"/>
              </a:rPr>
              <a:t>lass</a:t>
            </a:r>
          </a:p>
        </p:txBody>
      </p:sp>
      <p:sp>
        <p:nvSpPr>
          <p:cNvPr id="40" name="Oval 39"/>
          <p:cNvSpPr/>
          <p:nvPr/>
        </p:nvSpPr>
        <p:spPr>
          <a:xfrm>
            <a:off x="6057095" y="2479135"/>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1 Student</a:t>
            </a:r>
          </a:p>
        </p:txBody>
      </p:sp>
      <p:sp>
        <p:nvSpPr>
          <p:cNvPr id="41" name="Oval 40"/>
          <p:cNvSpPr/>
          <p:nvPr/>
        </p:nvSpPr>
        <p:spPr>
          <a:xfrm>
            <a:off x="6057095" y="4062892"/>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2 Whole Class</a:t>
            </a:r>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75995" y="3020708"/>
            <a:ext cx="2036763"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12"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spTree>
    <p:extLst>
      <p:ext uri="{BB962C8B-B14F-4D97-AF65-F5344CB8AC3E}">
        <p14:creationId xmlns:p14="http://schemas.microsoft.com/office/powerpoint/2010/main" val="147363751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7" name="Shape 254"/>
          <p:cNvSpPr txBox="1">
            <a:spLocks noGrp="1"/>
          </p:cNvSpPr>
          <p:nvPr>
            <p:ph type="body" idx="1"/>
          </p:nvPr>
        </p:nvSpPr>
        <p:spPr>
          <a:xfrm>
            <a:off x="304800" y="1600200"/>
            <a:ext cx="4114799" cy="4714162"/>
          </a:xfrm>
          <a:prstGeom prst="rect">
            <a:avLst/>
          </a:prstGeom>
          <a:noFill/>
          <a:ln>
            <a:noFill/>
          </a:ln>
        </p:spPr>
        <p:txBody>
          <a:bodyPr lIns="91425" tIns="45700" rIns="91425" bIns="45700" anchor="t" anchorCtr="0">
            <a:noAutofit/>
          </a:bodyPr>
          <a:lstStyle/>
          <a:p>
            <a:pPr marL="0" indent="0">
              <a:spcBef>
                <a:spcPts val="0"/>
              </a:spcBef>
              <a:buNone/>
            </a:pPr>
            <a:endParaRPr lang="en-US" sz="2800" u="sng" dirty="0" smtClean="0">
              <a:latin typeface="Arial" panose="020B0604020202020204" pitchFamily="34" charset="0"/>
              <a:cs typeface="Arial" panose="020B0604020202020204" pitchFamily="34" charset="0"/>
            </a:endParaRPr>
          </a:p>
          <a:p>
            <a:pPr marL="0" indent="0">
              <a:spcBef>
                <a:spcPts val="0"/>
              </a:spcBef>
              <a:buNone/>
            </a:pPr>
            <a:r>
              <a:rPr lang="en-US" sz="2800" dirty="0" smtClean="0">
                <a:latin typeface="Arial" panose="020B0604020202020204" pitchFamily="34" charset="0"/>
                <a:cs typeface="Arial" panose="020B0604020202020204" pitchFamily="34" charset="0"/>
              </a:rPr>
              <a:t>The </a:t>
            </a:r>
            <a:r>
              <a:rPr lang="en-US" sz="2800" dirty="0">
                <a:latin typeface="Arial" panose="020B0604020202020204" pitchFamily="34" charset="0"/>
                <a:cs typeface="Arial" panose="020B0604020202020204" pitchFamily="34" charset="0"/>
              </a:rPr>
              <a:t>Evidence </a:t>
            </a:r>
            <a:r>
              <a:rPr lang="en-US" sz="2800" dirty="0" smtClean="0">
                <a:latin typeface="Arial" panose="020B0604020202020204" pitchFamily="34" charset="0"/>
                <a:cs typeface="Arial" panose="020B0604020202020204" pitchFamily="34" charset="0"/>
              </a:rPr>
              <a:t>Collection will be reviewed by </a:t>
            </a:r>
            <a:r>
              <a:rPr lang="en-US" sz="2800" dirty="0">
                <a:latin typeface="Arial" panose="020B0604020202020204" pitchFamily="34" charset="0"/>
                <a:cs typeface="Arial" panose="020B0604020202020204" pitchFamily="34" charset="0"/>
              </a:rPr>
              <a:t/>
            </a:r>
            <a:br>
              <a:rPr lang="en-US" sz="2800" dirty="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2 content area specialists.</a:t>
            </a:r>
          </a:p>
          <a:p>
            <a:pPr marL="0" indent="0">
              <a:spcBef>
                <a:spcPts val="0"/>
              </a:spcBef>
              <a:buNone/>
            </a:pPr>
            <a:endParaRPr lang="en-US" sz="2800" dirty="0" smtClean="0">
              <a:solidFill>
                <a:schemeClr val="tx1"/>
              </a:solidFill>
              <a:latin typeface="Calibri"/>
              <a:cs typeface="Arial" pitchFamily="34" charset="0"/>
            </a:endParaRPr>
          </a:p>
          <a:p>
            <a:pPr marL="0" indent="0">
              <a:spcBef>
                <a:spcPts val="0"/>
              </a:spcBef>
              <a:buNone/>
            </a:pPr>
            <a:endParaRPr lang="en-US" sz="2800" dirty="0">
              <a:latin typeface="Calibri"/>
              <a:cs typeface="Arial" pitchFamily="34" charset="0"/>
            </a:endParaRPr>
          </a:p>
          <a:p>
            <a:pPr marL="0" indent="0">
              <a:spcBef>
                <a:spcPts val="0"/>
              </a:spcBef>
              <a:buNone/>
            </a:pPr>
            <a:endParaRPr lang="en-US" sz="2400" dirty="0">
              <a:latin typeface="Calibri"/>
              <a:cs typeface="Arial" pitchFamily="34" charset="0"/>
            </a:endParaRPr>
          </a:p>
          <a:p>
            <a:pPr marL="342900" marR="0" lvl="0" indent="-342900" algn="l" rtl="0">
              <a:spcBef>
                <a:spcPts val="0"/>
              </a:spcBef>
              <a:spcAft>
                <a:spcPts val="0"/>
              </a:spcAft>
              <a:buClr>
                <a:schemeClr val="accent4"/>
              </a:buClr>
              <a:buSzPct val="100000"/>
              <a:buFont typeface="Arial"/>
              <a:buChar char="•"/>
            </a:pPr>
            <a:endParaRPr lang="en-US" sz="2400" i="0" u="none" strike="noStrike" cap="none" baseline="0" dirty="0">
              <a:solidFill>
                <a:schemeClr val="accent4"/>
              </a:solidFill>
              <a:sym typeface="Arial"/>
            </a:endParaRPr>
          </a:p>
        </p:txBody>
      </p:sp>
      <p:grpSp>
        <p:nvGrpSpPr>
          <p:cNvPr id="10" name="Group 9"/>
          <p:cNvGrpSpPr/>
          <p:nvPr/>
        </p:nvGrpSpPr>
        <p:grpSpPr>
          <a:xfrm>
            <a:off x="381000" y="4066401"/>
            <a:ext cx="1611709" cy="2105799"/>
            <a:chOff x="1055291" y="2819400"/>
            <a:chExt cx="1611709" cy="2105799"/>
          </a:xfrm>
        </p:grpSpPr>
        <p:pic>
          <p:nvPicPr>
            <p:cNvPr id="11"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5917"/>
            <a:stretch/>
          </p:blipFill>
          <p:spPr bwMode="auto">
            <a:xfrm>
              <a:off x="1219200" y="2819400"/>
              <a:ext cx="1089819" cy="183561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055291" y="4648200"/>
              <a:ext cx="1611709" cy="276999"/>
            </a:xfrm>
            <a:prstGeom prst="rect">
              <a:avLst/>
            </a:prstGeom>
            <a:noFill/>
          </p:spPr>
          <p:txBody>
            <a:bodyPr wrap="square" rtlCol="0">
              <a:spAutoFit/>
            </a:bodyPr>
            <a:lstStyle/>
            <a:p>
              <a:r>
                <a:rPr lang="en-US" sz="1200" kern="1200" dirty="0" smtClean="0"/>
                <a:t>Reviewer #1</a:t>
              </a:r>
              <a:endParaRPr lang="en-US" sz="1200" kern="1200" dirty="0"/>
            </a:p>
          </p:txBody>
        </p:sp>
      </p:grpSp>
      <p:grpSp>
        <p:nvGrpSpPr>
          <p:cNvPr id="13" name="Group 12"/>
          <p:cNvGrpSpPr/>
          <p:nvPr/>
        </p:nvGrpSpPr>
        <p:grpSpPr>
          <a:xfrm>
            <a:off x="2438400" y="4058587"/>
            <a:ext cx="1764109" cy="2113613"/>
            <a:chOff x="1752600" y="3192586"/>
            <a:chExt cx="1764109" cy="2113613"/>
          </a:xfrm>
        </p:grpSpPr>
        <p:pic>
          <p:nvPicPr>
            <p:cNvPr id="14"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110"/>
            <a:stretch/>
          </p:blipFill>
          <p:spPr bwMode="auto">
            <a:xfrm>
              <a:off x="1752600" y="3192586"/>
              <a:ext cx="1080097" cy="198130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905000" y="5029200"/>
              <a:ext cx="1611709" cy="276999"/>
            </a:xfrm>
            <a:prstGeom prst="rect">
              <a:avLst/>
            </a:prstGeom>
            <a:noFill/>
          </p:spPr>
          <p:txBody>
            <a:bodyPr wrap="square" rtlCol="0">
              <a:spAutoFit/>
            </a:bodyPr>
            <a:lstStyle/>
            <a:p>
              <a:r>
                <a:rPr lang="en-US" sz="1200" kern="1200" dirty="0" smtClean="0"/>
                <a:t>Reviewer #2</a:t>
              </a:r>
              <a:endParaRPr lang="en-US" sz="1200" kern="1200" dirty="0"/>
            </a:p>
          </p:txBody>
        </p:sp>
      </p:grpSp>
      <p:sp>
        <p:nvSpPr>
          <p:cNvPr id="18" name="TextBox 17"/>
          <p:cNvSpPr txBox="1"/>
          <p:nvPr/>
        </p:nvSpPr>
        <p:spPr>
          <a:xfrm>
            <a:off x="228600" y="447040"/>
            <a:ext cx="7669913"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Blind Review  </a:t>
            </a:r>
            <a:endParaRPr lang="en-US" sz="3600" b="1" kern="1200" dirty="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7302" t="63778" r="47846" b="27608"/>
          <a:stretch/>
        </p:blipFill>
        <p:spPr bwMode="auto">
          <a:xfrm>
            <a:off x="7886700" y="381000"/>
            <a:ext cx="800100" cy="888625"/>
          </a:xfrm>
          <a:prstGeom prst="rect">
            <a:avLst/>
          </a:prstGeom>
          <a:solidFill>
            <a:schemeClr val="tx1"/>
          </a:solidFill>
          <a:ln>
            <a:noFill/>
          </a:ln>
          <a:extLst/>
        </p:spPr>
      </p:pic>
      <p:grpSp>
        <p:nvGrpSpPr>
          <p:cNvPr id="2" name="Group 1"/>
          <p:cNvGrpSpPr/>
          <p:nvPr/>
        </p:nvGrpSpPr>
        <p:grpSpPr>
          <a:xfrm>
            <a:off x="4848447" y="2133600"/>
            <a:ext cx="4071938" cy="3657600"/>
            <a:chOff x="4848447" y="2133600"/>
            <a:chExt cx="4071938" cy="3657600"/>
          </a:xfrm>
        </p:grpSpPr>
        <p:pic>
          <p:nvPicPr>
            <p:cNvPr id="1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48447" y="2133600"/>
              <a:ext cx="4071938" cy="2412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3" name="Group 22"/>
            <p:cNvGrpSpPr/>
            <p:nvPr/>
          </p:nvGrpSpPr>
          <p:grpSpPr>
            <a:xfrm>
              <a:off x="7828200" y="4760913"/>
              <a:ext cx="1018381" cy="1030287"/>
              <a:chOff x="1483518" y="3657600"/>
              <a:chExt cx="1018381" cy="1030287"/>
            </a:xfrm>
          </p:grpSpPr>
          <p:pic>
            <p:nvPicPr>
              <p:cNvPr id="2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dirty="0">
                    <a:solidFill>
                      <a:srgbClr val="FFFFFF"/>
                    </a:solidFill>
                  </a:rPr>
                  <a:t>E</a:t>
                </a:r>
                <a:endParaRPr lang="en-US" sz="3600" kern="1200" dirty="0">
                  <a:solidFill>
                    <a:srgbClr val="FFFFFF"/>
                  </a:solidFill>
                </a:endParaRPr>
              </a:p>
            </p:txBody>
          </p:sp>
        </p:grpSp>
        <p:grpSp>
          <p:nvGrpSpPr>
            <p:cNvPr id="26" name="Group 25"/>
            <p:cNvGrpSpPr/>
            <p:nvPr/>
          </p:nvGrpSpPr>
          <p:grpSpPr>
            <a:xfrm>
              <a:off x="4953000" y="4760913"/>
              <a:ext cx="1018381" cy="1030287"/>
              <a:chOff x="1483518" y="3657600"/>
              <a:chExt cx="1018381" cy="1030287"/>
            </a:xfrm>
          </p:grpSpPr>
          <p:pic>
            <p:nvPicPr>
              <p:cNvPr id="27"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kern="1200" dirty="0" smtClean="0">
                    <a:solidFill>
                      <a:srgbClr val="FFFFFF"/>
                    </a:solidFill>
                  </a:rPr>
                  <a:t>D</a:t>
                </a:r>
                <a:endParaRPr lang="en-US" sz="3600" kern="1200" dirty="0">
                  <a:solidFill>
                    <a:srgbClr val="FFFFFF"/>
                  </a:solidFill>
                </a:endParaRPr>
              </a:p>
            </p:txBody>
          </p:sp>
        </p:grpSp>
        <p:grpSp>
          <p:nvGrpSpPr>
            <p:cNvPr id="19" name="Group 18"/>
            <p:cNvGrpSpPr/>
            <p:nvPr/>
          </p:nvGrpSpPr>
          <p:grpSpPr>
            <a:xfrm>
              <a:off x="6375225" y="4760803"/>
              <a:ext cx="1018381" cy="1030287"/>
              <a:chOff x="1483518" y="3657600"/>
              <a:chExt cx="1018381" cy="1030287"/>
            </a:xfrm>
          </p:grpSpPr>
          <p:pic>
            <p:nvPicPr>
              <p:cNvPr id="2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dirty="0">
                    <a:solidFill>
                      <a:srgbClr val="FFFFFF"/>
                    </a:solidFill>
                  </a:rPr>
                  <a:t>M</a:t>
                </a:r>
                <a:endParaRPr lang="en-US" sz="3600" kern="1200" dirty="0">
                  <a:solidFill>
                    <a:srgbClr val="FFFFFF"/>
                  </a:solidFill>
                </a:endParaRPr>
              </a:p>
            </p:txBody>
          </p:sp>
        </p:grpSp>
      </p:grpSp>
    </p:spTree>
    <p:custDataLst>
      <p:tags r:id="rId1"/>
    </p:custDataLst>
    <p:extLst>
      <p:ext uri="{BB962C8B-B14F-4D97-AF65-F5344CB8AC3E}">
        <p14:creationId xmlns:p14="http://schemas.microsoft.com/office/powerpoint/2010/main" val="236934894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grpSp>
        <p:nvGrpSpPr>
          <p:cNvPr id="4" name="Group 3"/>
          <p:cNvGrpSpPr/>
          <p:nvPr/>
        </p:nvGrpSpPr>
        <p:grpSpPr>
          <a:xfrm>
            <a:off x="381000" y="3456801"/>
            <a:ext cx="1611709" cy="2105799"/>
            <a:chOff x="1055291" y="2819400"/>
            <a:chExt cx="1611709" cy="2105799"/>
          </a:xfrm>
        </p:grpSpPr>
        <p:pic>
          <p:nvPicPr>
            <p:cNvPr id="1027" name="Picture 3" descr="C:\Users\wst\AppData\Local\Microsoft\Windows\Temporary Internet Files\Content.IE5\7NXF33V8\MC900078742[1].w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5917"/>
            <a:stretch/>
          </p:blipFill>
          <p:spPr bwMode="auto">
            <a:xfrm>
              <a:off x="1219200" y="2819400"/>
              <a:ext cx="1089819" cy="18356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55291" y="4648200"/>
              <a:ext cx="1611709" cy="276999"/>
            </a:xfrm>
            <a:prstGeom prst="rect">
              <a:avLst/>
            </a:prstGeom>
            <a:noFill/>
          </p:spPr>
          <p:txBody>
            <a:bodyPr wrap="square" rtlCol="0">
              <a:spAutoFit/>
            </a:bodyPr>
            <a:lstStyle/>
            <a:p>
              <a:r>
                <a:rPr lang="en-US" sz="1200" kern="1200" dirty="0" smtClean="0"/>
                <a:t>Reviewer #1</a:t>
              </a:r>
              <a:endParaRPr lang="en-US" sz="1200" kern="1200" dirty="0"/>
            </a:p>
          </p:txBody>
        </p:sp>
      </p:grpSp>
      <p:grpSp>
        <p:nvGrpSpPr>
          <p:cNvPr id="6" name="Group 5"/>
          <p:cNvGrpSpPr/>
          <p:nvPr/>
        </p:nvGrpSpPr>
        <p:grpSpPr>
          <a:xfrm>
            <a:off x="7532291" y="3448987"/>
            <a:ext cx="1764109" cy="2113613"/>
            <a:chOff x="1752600" y="3192586"/>
            <a:chExt cx="1764109" cy="2113613"/>
          </a:xfrm>
        </p:grpSpPr>
        <p:pic>
          <p:nvPicPr>
            <p:cNvPr id="15" name="Picture 3" descr="C:\Users\wst\AppData\Local\Microsoft\Windows\Temporary Internet Files\Content.IE5\7NXF33V8\MC900078742[1].w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0110"/>
            <a:stretch/>
          </p:blipFill>
          <p:spPr bwMode="auto">
            <a:xfrm>
              <a:off x="1752600" y="3192586"/>
              <a:ext cx="1080097" cy="198130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905000" y="5029200"/>
              <a:ext cx="1611709" cy="276999"/>
            </a:xfrm>
            <a:prstGeom prst="rect">
              <a:avLst/>
            </a:prstGeom>
            <a:noFill/>
          </p:spPr>
          <p:txBody>
            <a:bodyPr wrap="square" rtlCol="0">
              <a:spAutoFit/>
            </a:bodyPr>
            <a:lstStyle/>
            <a:p>
              <a:r>
                <a:rPr lang="en-US" sz="1200" kern="1200" dirty="0" smtClean="0"/>
                <a:t>Reviewer #2</a:t>
              </a:r>
              <a:endParaRPr lang="en-US" sz="1200" kern="1200" dirty="0"/>
            </a:p>
          </p:txBody>
        </p:sp>
      </p:gr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33800" y="35814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4800" y="35814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hape 254"/>
          <p:cNvSpPr txBox="1">
            <a:spLocks noGrp="1"/>
          </p:cNvSpPr>
          <p:nvPr>
            <p:ph type="body" idx="1"/>
          </p:nvPr>
        </p:nvSpPr>
        <p:spPr>
          <a:xfrm>
            <a:off x="304800" y="1524000"/>
            <a:ext cx="8534399" cy="4790362"/>
          </a:xfrm>
          <a:prstGeom prst="rect">
            <a:avLst/>
          </a:prstGeom>
          <a:noFill/>
          <a:ln>
            <a:noFill/>
          </a:ln>
        </p:spPr>
        <p:txBody>
          <a:bodyPr lIns="91425" tIns="45700" rIns="91425" bIns="45700" anchor="t" anchorCtr="0">
            <a:noAutofit/>
          </a:bodyPr>
          <a:lstStyle/>
          <a:p>
            <a:pPr marL="0" lvl="0" indent="0">
              <a:spcBef>
                <a:spcPts val="0"/>
              </a:spcBef>
              <a:buClr>
                <a:schemeClr val="accent4"/>
              </a:buClr>
              <a:buSzPct val="100000"/>
              <a:buNone/>
            </a:pPr>
            <a:r>
              <a:rPr lang="en-US" sz="2800" kern="1200" dirty="0" smtClean="0">
                <a:latin typeface="Arial" panose="020B0604020202020204" pitchFamily="34" charset="0"/>
                <a:cs typeface="Arial" panose="020B0604020202020204" pitchFamily="34" charset="0"/>
              </a:rPr>
              <a:t>The </a:t>
            </a:r>
            <a:r>
              <a:rPr lang="en-US" sz="2800" kern="1200" dirty="0">
                <a:latin typeface="Arial" panose="020B0604020202020204" pitchFamily="34" charset="0"/>
                <a:cs typeface="Arial" panose="020B0604020202020204" pitchFamily="34" charset="0"/>
              </a:rPr>
              <a:t>platform sends the evidence collection to two reviewers who have been matched to the teacher because of their similar content area expertise. </a:t>
            </a:r>
            <a:endParaRPr lang="en-US" sz="2800" b="1"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accent4"/>
              </a:buClr>
              <a:buSzPct val="100000"/>
              <a:buNone/>
            </a:pPr>
            <a:endParaRPr lang="en-US" sz="2800" i="0" u="none" strike="noStrike" cap="none" baseline="0" dirty="0" smtClean="0">
              <a:latin typeface="Calibri" panose="020F0502020204030204" pitchFamily="34" charset="0"/>
              <a:sym typeface="Arial"/>
            </a:endParaRPr>
          </a:p>
          <a:p>
            <a:pPr marL="0" indent="0">
              <a:spcBef>
                <a:spcPts val="0"/>
              </a:spcBef>
              <a:buClr>
                <a:schemeClr val="accent4"/>
              </a:buClr>
              <a:buSzPct val="100000"/>
              <a:buNone/>
            </a:pPr>
            <a:endParaRPr lang="en-US" sz="2800" b="1" i="1" dirty="0" smtClean="0">
              <a:latin typeface="Calibri"/>
            </a:endParaRPr>
          </a:p>
        </p:txBody>
      </p:sp>
      <p:pic>
        <p:nvPicPr>
          <p:cNvPr id="43" name="Picture 6"/>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18"/>
          <a:stretch/>
        </p:blipFill>
        <p:spPr bwMode="auto">
          <a:xfrm>
            <a:off x="3417272" y="3238782"/>
            <a:ext cx="2026421" cy="2055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28600" y="447040"/>
            <a:ext cx="7669913"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Blind Review  </a:t>
            </a:r>
            <a:endParaRPr lang="en-US" sz="3600" b="1" kern="1200" dirty="0">
              <a:latin typeface="Arial" panose="020B0604020202020204" pitchFamily="34" charset="0"/>
              <a:cs typeface="Arial" panose="020B0604020202020204" pitchFamily="34" charset="0"/>
            </a:endParaRPr>
          </a:p>
        </p:txBody>
      </p:sp>
      <p:pic>
        <p:nvPicPr>
          <p:cNvPr id="14"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7302" t="63778" r="47846" b="27608"/>
          <a:stretch/>
        </p:blipFill>
        <p:spPr bwMode="auto">
          <a:xfrm>
            <a:off x="7886700" y="381000"/>
            <a:ext cx="800100" cy="888625"/>
          </a:xfrm>
          <a:prstGeom prst="rect">
            <a:avLst/>
          </a:prstGeom>
          <a:solidFill>
            <a:schemeClr val="tx1"/>
          </a:solidFill>
          <a:ln>
            <a:noFill/>
          </a:ln>
          <a:extLst/>
        </p:spPr>
      </p:pic>
    </p:spTree>
    <p:extLst>
      <p:ext uri="{BB962C8B-B14F-4D97-AF65-F5344CB8AC3E}">
        <p14:creationId xmlns:p14="http://schemas.microsoft.com/office/powerpoint/2010/main" val="150929055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13" name="TextBox 12"/>
          <p:cNvSpPr txBox="1"/>
          <p:nvPr/>
        </p:nvSpPr>
        <p:spPr>
          <a:xfrm>
            <a:off x="3261110" y="4776173"/>
            <a:ext cx="2667000" cy="430887"/>
          </a:xfrm>
          <a:prstGeom prst="rect">
            <a:avLst/>
          </a:prstGeom>
          <a:noFill/>
        </p:spPr>
        <p:txBody>
          <a:bodyPr wrap="square" rtlCol="0">
            <a:spAutoFit/>
          </a:bodyPr>
          <a:lstStyle/>
          <a:p>
            <a:pPr algn="ctr"/>
            <a:r>
              <a:rPr lang="en-US" sz="1100" kern="1200" dirty="0" smtClean="0"/>
              <a:t>Category Rating: </a:t>
            </a:r>
            <a:br>
              <a:rPr lang="en-US" sz="1100" kern="1200" dirty="0" smtClean="0"/>
            </a:br>
            <a:r>
              <a:rPr lang="en-US" sz="1100" kern="1200" dirty="0" smtClean="0"/>
              <a:t>Meets Expected Growth</a:t>
            </a:r>
            <a:endParaRPr lang="en-US" sz="1100" kern="1200" dirty="0"/>
          </a:p>
        </p:txBody>
      </p:sp>
      <p:pic>
        <p:nvPicPr>
          <p:cNvPr id="43"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8"/>
          <a:stretch/>
        </p:blipFill>
        <p:spPr bwMode="auto">
          <a:xfrm>
            <a:off x="3429000" y="4116914"/>
            <a:ext cx="2026421" cy="2055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381000" y="3456801"/>
            <a:ext cx="1611709" cy="2105799"/>
            <a:chOff x="1055291" y="2819400"/>
            <a:chExt cx="1611709" cy="2105799"/>
          </a:xfrm>
        </p:grpSpPr>
        <p:pic>
          <p:nvPicPr>
            <p:cNvPr id="1027"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5917"/>
            <a:stretch/>
          </p:blipFill>
          <p:spPr bwMode="auto">
            <a:xfrm>
              <a:off x="1219200" y="2819400"/>
              <a:ext cx="1089819" cy="18356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55291" y="4648200"/>
              <a:ext cx="1611709" cy="276999"/>
            </a:xfrm>
            <a:prstGeom prst="rect">
              <a:avLst/>
            </a:prstGeom>
            <a:noFill/>
          </p:spPr>
          <p:txBody>
            <a:bodyPr wrap="square" rtlCol="0">
              <a:spAutoFit/>
            </a:bodyPr>
            <a:lstStyle/>
            <a:p>
              <a:r>
                <a:rPr lang="en-US" sz="1200" kern="1200" dirty="0" smtClean="0"/>
                <a:t>Reviewer #1</a:t>
              </a:r>
              <a:endParaRPr lang="en-US" sz="1200" kern="1200" dirty="0"/>
            </a:p>
          </p:txBody>
        </p:sp>
      </p:grpSp>
      <p:grpSp>
        <p:nvGrpSpPr>
          <p:cNvPr id="6" name="Group 5"/>
          <p:cNvGrpSpPr/>
          <p:nvPr/>
        </p:nvGrpSpPr>
        <p:grpSpPr>
          <a:xfrm>
            <a:off x="7532291" y="3448987"/>
            <a:ext cx="1764109" cy="2113613"/>
            <a:chOff x="1752600" y="3192586"/>
            <a:chExt cx="1764109" cy="2113613"/>
          </a:xfrm>
        </p:grpSpPr>
        <p:pic>
          <p:nvPicPr>
            <p:cNvPr id="15"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110"/>
            <a:stretch/>
          </p:blipFill>
          <p:spPr bwMode="auto">
            <a:xfrm>
              <a:off x="1752600" y="3192586"/>
              <a:ext cx="1080097" cy="198130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905000" y="5029200"/>
              <a:ext cx="1611709" cy="276999"/>
            </a:xfrm>
            <a:prstGeom prst="rect">
              <a:avLst/>
            </a:prstGeom>
            <a:noFill/>
          </p:spPr>
          <p:txBody>
            <a:bodyPr wrap="square" rtlCol="0">
              <a:spAutoFit/>
            </a:bodyPr>
            <a:lstStyle/>
            <a:p>
              <a:r>
                <a:rPr lang="en-US" sz="1200" kern="1200" dirty="0" smtClean="0"/>
                <a:t>Reviewer #2</a:t>
              </a:r>
              <a:endParaRPr lang="en-US" sz="1200" kern="1200" dirty="0"/>
            </a:p>
          </p:txBody>
        </p:sp>
      </p:grpSp>
      <p:sp>
        <p:nvSpPr>
          <p:cNvPr id="7" name="Shape 254"/>
          <p:cNvSpPr txBox="1">
            <a:spLocks noGrp="1"/>
          </p:cNvSpPr>
          <p:nvPr>
            <p:ph type="body" idx="1"/>
          </p:nvPr>
        </p:nvSpPr>
        <p:spPr>
          <a:xfrm>
            <a:off x="304800" y="1143000"/>
            <a:ext cx="8534399" cy="4790362"/>
          </a:xfrm>
          <a:prstGeom prst="rect">
            <a:avLst/>
          </a:prstGeom>
          <a:noFill/>
          <a:ln>
            <a:noFill/>
          </a:ln>
        </p:spPr>
        <p:txBody>
          <a:bodyPr lIns="91425" tIns="45700" rIns="91425" bIns="45700" anchor="t" anchorCtr="0">
            <a:noAutofit/>
          </a:bodyPr>
          <a:lstStyle/>
          <a:p>
            <a:pPr marL="0" lvl="0" indent="0">
              <a:spcBef>
                <a:spcPts val="0"/>
              </a:spcBef>
              <a:buClr>
                <a:schemeClr val="accent4"/>
              </a:buClr>
              <a:buSzPct val="100000"/>
              <a:buNone/>
            </a:pPr>
            <a:endParaRPr lang="en-US" sz="2800" kern="1200" dirty="0" smtClean="0">
              <a:latin typeface="Arial" panose="020B0604020202020204" pitchFamily="34" charset="0"/>
              <a:cs typeface="Arial" panose="020B0604020202020204" pitchFamily="34" charset="0"/>
            </a:endParaRPr>
          </a:p>
          <a:p>
            <a:pPr marL="0" lvl="0" indent="0">
              <a:spcBef>
                <a:spcPts val="0"/>
              </a:spcBef>
              <a:buClr>
                <a:schemeClr val="accent4"/>
              </a:buClr>
              <a:buSzPct val="100000"/>
              <a:buNone/>
            </a:pPr>
            <a:r>
              <a:rPr lang="en-US" sz="2800" kern="1200" dirty="0" smtClean="0">
                <a:latin typeface="Arial" panose="020B0604020202020204" pitchFamily="34" charset="0"/>
                <a:cs typeface="Arial" panose="020B0604020202020204" pitchFamily="34" charset="0"/>
              </a:rPr>
              <a:t>If the category ratings from each reviewer are the same, then the review process is complete and the Standard 6 rating will be posted for that year.  </a:t>
            </a:r>
            <a:endParaRPr lang="en-US" sz="2800" i="0" u="none" strike="noStrike" cap="none" baseline="0" dirty="0" smtClean="0">
              <a:latin typeface="Arial" panose="020B0604020202020204" pitchFamily="34" charset="0"/>
              <a:cs typeface="Arial" panose="020B0604020202020204" pitchFamily="34" charset="0"/>
              <a:sym typeface="Arial"/>
            </a:endParaRPr>
          </a:p>
          <a:p>
            <a:pPr marL="0" indent="0">
              <a:spcBef>
                <a:spcPts val="0"/>
              </a:spcBef>
              <a:buClr>
                <a:schemeClr val="accent4"/>
              </a:buClr>
              <a:buSzPct val="100000"/>
              <a:buNone/>
            </a:pPr>
            <a:endParaRPr lang="en-US" sz="2800" b="1" i="1" dirty="0" smtClean="0">
              <a:latin typeface="Calibri"/>
            </a:endParaRPr>
          </a:p>
        </p:txBody>
      </p:sp>
      <p:grpSp>
        <p:nvGrpSpPr>
          <p:cNvPr id="9" name="Group 8"/>
          <p:cNvGrpSpPr/>
          <p:nvPr/>
        </p:nvGrpSpPr>
        <p:grpSpPr>
          <a:xfrm>
            <a:off x="1483518" y="3770313"/>
            <a:ext cx="1018381" cy="1030287"/>
            <a:chOff x="1483518" y="3657600"/>
            <a:chExt cx="1018381" cy="1030287"/>
          </a:xfrm>
        </p:grpSpPr>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kern="1200" dirty="0" smtClean="0">
                  <a:solidFill>
                    <a:srgbClr val="FFFFFF"/>
                  </a:solidFill>
                </a:rPr>
                <a:t>M</a:t>
              </a:r>
              <a:endParaRPr lang="en-US" sz="3600" kern="1200" dirty="0">
                <a:solidFill>
                  <a:srgbClr val="FFFFFF"/>
                </a:solidFill>
              </a:endParaRPr>
            </a:p>
          </p:txBody>
        </p:sp>
      </p:grpSp>
      <p:sp>
        <p:nvSpPr>
          <p:cNvPr id="21" name="TextBox 20"/>
          <p:cNvSpPr txBox="1"/>
          <p:nvPr/>
        </p:nvSpPr>
        <p:spPr>
          <a:xfrm>
            <a:off x="228600" y="447040"/>
            <a:ext cx="7669913"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Blind Review  </a:t>
            </a:r>
            <a:endParaRPr lang="en-US" sz="3600" b="1" kern="1200" dirty="0">
              <a:latin typeface="Arial" panose="020B0604020202020204" pitchFamily="34" charset="0"/>
              <a:cs typeface="Arial" panose="020B0604020202020204" pitchFamily="34" charset="0"/>
            </a:endParaRPr>
          </a:p>
        </p:txBody>
      </p:sp>
      <p:pic>
        <p:nvPicPr>
          <p:cNvPr id="20"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7302" t="63778" r="47846" b="27608"/>
          <a:stretch/>
        </p:blipFill>
        <p:spPr bwMode="auto">
          <a:xfrm>
            <a:off x="7886700" y="381000"/>
            <a:ext cx="800100" cy="888625"/>
          </a:xfrm>
          <a:prstGeom prst="rect">
            <a:avLst/>
          </a:prstGeom>
          <a:solidFill>
            <a:schemeClr val="tx1"/>
          </a:solidFill>
          <a:ln>
            <a:noFill/>
          </a:ln>
          <a:extLst/>
        </p:spPr>
      </p:pic>
      <p:grpSp>
        <p:nvGrpSpPr>
          <p:cNvPr id="23" name="Group 22"/>
          <p:cNvGrpSpPr/>
          <p:nvPr/>
        </p:nvGrpSpPr>
        <p:grpSpPr>
          <a:xfrm>
            <a:off x="6601619" y="3810000"/>
            <a:ext cx="1018381" cy="1030287"/>
            <a:chOff x="1483518" y="3657600"/>
            <a:chExt cx="1018381" cy="1030287"/>
          </a:xfrm>
        </p:grpSpPr>
        <p:pic>
          <p:nvPicPr>
            <p:cNvPr id="2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kern="1200" dirty="0" smtClean="0">
                  <a:solidFill>
                    <a:srgbClr val="FFFFFF"/>
                  </a:solidFill>
                </a:rPr>
                <a:t>M</a:t>
              </a:r>
              <a:endParaRPr lang="en-US" sz="3600" kern="1200" dirty="0">
                <a:solidFill>
                  <a:srgbClr val="FFFFFF"/>
                </a:solidFill>
              </a:endParaRPr>
            </a:p>
          </p:txBody>
        </p:sp>
      </p:grpSp>
    </p:spTree>
    <p:extLst>
      <p:ext uri="{BB962C8B-B14F-4D97-AF65-F5344CB8AC3E}">
        <p14:creationId xmlns:p14="http://schemas.microsoft.com/office/powerpoint/2010/main" val="190509970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43"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8"/>
          <a:stretch/>
        </p:blipFill>
        <p:spPr bwMode="auto">
          <a:xfrm>
            <a:off x="3581402" y="4598315"/>
            <a:ext cx="1551780" cy="1573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762000" y="4343400"/>
            <a:ext cx="1230709" cy="1800999"/>
            <a:chOff x="1055291" y="2819400"/>
            <a:chExt cx="1611709" cy="2105799"/>
          </a:xfrm>
        </p:grpSpPr>
        <p:pic>
          <p:nvPicPr>
            <p:cNvPr id="1027"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5917"/>
            <a:stretch/>
          </p:blipFill>
          <p:spPr bwMode="auto">
            <a:xfrm>
              <a:off x="1219200" y="2819400"/>
              <a:ext cx="1089819" cy="18356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55291" y="4648200"/>
              <a:ext cx="1611709" cy="276999"/>
            </a:xfrm>
            <a:prstGeom prst="rect">
              <a:avLst/>
            </a:prstGeom>
            <a:noFill/>
          </p:spPr>
          <p:txBody>
            <a:bodyPr wrap="square" rtlCol="0">
              <a:spAutoFit/>
            </a:bodyPr>
            <a:lstStyle/>
            <a:p>
              <a:r>
                <a:rPr lang="en-US" sz="1200" kern="1200" dirty="0" smtClean="0"/>
                <a:t>Reviewer #1</a:t>
              </a:r>
              <a:endParaRPr lang="en-US" sz="1200" kern="1200" dirty="0"/>
            </a:p>
          </p:txBody>
        </p:sp>
      </p:grpSp>
      <p:grpSp>
        <p:nvGrpSpPr>
          <p:cNvPr id="6" name="Group 5"/>
          <p:cNvGrpSpPr/>
          <p:nvPr/>
        </p:nvGrpSpPr>
        <p:grpSpPr>
          <a:xfrm>
            <a:off x="7239000" y="4343400"/>
            <a:ext cx="1447800" cy="1787190"/>
            <a:chOff x="1752600" y="3192586"/>
            <a:chExt cx="1764109" cy="2113613"/>
          </a:xfrm>
        </p:grpSpPr>
        <p:pic>
          <p:nvPicPr>
            <p:cNvPr id="15"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110"/>
            <a:stretch/>
          </p:blipFill>
          <p:spPr bwMode="auto">
            <a:xfrm>
              <a:off x="1752600" y="3192586"/>
              <a:ext cx="1080097" cy="198130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905000" y="5029200"/>
              <a:ext cx="1611709" cy="276999"/>
            </a:xfrm>
            <a:prstGeom prst="rect">
              <a:avLst/>
            </a:prstGeom>
            <a:noFill/>
          </p:spPr>
          <p:txBody>
            <a:bodyPr wrap="square" rtlCol="0">
              <a:spAutoFit/>
            </a:bodyPr>
            <a:lstStyle/>
            <a:p>
              <a:r>
                <a:rPr lang="en-US" sz="1200" kern="1200" dirty="0" smtClean="0"/>
                <a:t>Reviewer #2</a:t>
              </a:r>
              <a:endParaRPr lang="en-US" sz="1200" kern="1200" dirty="0"/>
            </a:p>
          </p:txBody>
        </p:sp>
      </p:grpSp>
      <p:sp>
        <p:nvSpPr>
          <p:cNvPr id="7" name="Shape 254"/>
          <p:cNvSpPr txBox="1">
            <a:spLocks noGrp="1"/>
          </p:cNvSpPr>
          <p:nvPr>
            <p:ph type="body" idx="1"/>
          </p:nvPr>
        </p:nvSpPr>
        <p:spPr>
          <a:xfrm>
            <a:off x="302150" y="1219200"/>
            <a:ext cx="8534399" cy="4790362"/>
          </a:xfrm>
          <a:prstGeom prst="rect">
            <a:avLst/>
          </a:prstGeom>
          <a:noFill/>
          <a:ln>
            <a:noFill/>
          </a:ln>
        </p:spPr>
        <p:txBody>
          <a:bodyPr lIns="91425" tIns="45700" rIns="91425" bIns="45700" anchor="t" anchorCtr="0">
            <a:noAutofit/>
          </a:bodyPr>
          <a:lstStyle/>
          <a:p>
            <a:pPr marL="0" indent="0">
              <a:spcBef>
                <a:spcPts val="0"/>
              </a:spcBef>
              <a:buClr>
                <a:schemeClr val="accent4"/>
              </a:buClr>
              <a:buSzPct val="100000"/>
              <a:buNone/>
            </a:pPr>
            <a:r>
              <a:rPr lang="en-US" sz="2800" kern="1200" dirty="0" smtClean="0">
                <a:solidFill>
                  <a:schemeClr val="tx1"/>
                </a:solidFill>
                <a:latin typeface="Arial" panose="020B0604020202020204" pitchFamily="34" charset="0"/>
                <a:cs typeface="Arial" panose="020B0604020202020204" pitchFamily="34" charset="0"/>
              </a:rPr>
              <a:t>If </a:t>
            </a:r>
            <a:r>
              <a:rPr lang="en-US" sz="2800" kern="1200" dirty="0">
                <a:solidFill>
                  <a:schemeClr val="tx1"/>
                </a:solidFill>
                <a:latin typeface="Arial" panose="020B0604020202020204" pitchFamily="34" charset="0"/>
                <a:cs typeface="Arial" panose="020B0604020202020204" pitchFamily="34" charset="0"/>
              </a:rPr>
              <a:t>the category ratings from </a:t>
            </a:r>
            <a:r>
              <a:rPr lang="en-US" sz="2800" kern="1200" dirty="0" smtClean="0">
                <a:solidFill>
                  <a:schemeClr val="tx1"/>
                </a:solidFill>
                <a:latin typeface="Arial" panose="020B0604020202020204" pitchFamily="34" charset="0"/>
                <a:cs typeface="Arial" panose="020B0604020202020204" pitchFamily="34" charset="0"/>
              </a:rPr>
              <a:t>the two reviewers are not the same, the Evidence Collection is automatically sent to a 3</a:t>
            </a:r>
            <a:r>
              <a:rPr lang="en-US" sz="2800" kern="1200" baseline="30000" dirty="0" smtClean="0">
                <a:solidFill>
                  <a:schemeClr val="tx1"/>
                </a:solidFill>
                <a:latin typeface="Arial" panose="020B0604020202020204" pitchFamily="34" charset="0"/>
                <a:cs typeface="Arial" panose="020B0604020202020204" pitchFamily="34" charset="0"/>
              </a:rPr>
              <a:t>rd</a:t>
            </a:r>
            <a:r>
              <a:rPr lang="en-US" sz="2800" kern="1200" dirty="0" smtClean="0">
                <a:solidFill>
                  <a:schemeClr val="tx1"/>
                </a:solidFill>
                <a:latin typeface="Arial" panose="020B0604020202020204" pitchFamily="34" charset="0"/>
                <a:cs typeface="Arial" panose="020B0604020202020204" pitchFamily="34" charset="0"/>
              </a:rPr>
              <a:t> reviewer for an additional review to get a rating for that year.  </a:t>
            </a:r>
            <a:endParaRPr lang="en-US" sz="2800" i="0" u="none" strike="noStrike" cap="none" baseline="0" dirty="0" smtClean="0">
              <a:latin typeface="Arial" panose="020B0604020202020204" pitchFamily="34" charset="0"/>
              <a:cs typeface="Arial" panose="020B0604020202020204" pitchFamily="34" charset="0"/>
              <a:sym typeface="Arial"/>
            </a:endParaRPr>
          </a:p>
          <a:p>
            <a:pPr marL="0" indent="0">
              <a:spcBef>
                <a:spcPts val="0"/>
              </a:spcBef>
              <a:buClr>
                <a:schemeClr val="accent4"/>
              </a:buClr>
              <a:buSzPct val="100000"/>
              <a:buNone/>
            </a:pPr>
            <a:endParaRPr lang="en-US" sz="2800" b="1" i="1" dirty="0" smtClean="0">
              <a:latin typeface="Calibri"/>
            </a:endParaRPr>
          </a:p>
        </p:txBody>
      </p:sp>
      <p:grpSp>
        <p:nvGrpSpPr>
          <p:cNvPr id="9" name="Group 8"/>
          <p:cNvGrpSpPr/>
          <p:nvPr/>
        </p:nvGrpSpPr>
        <p:grpSpPr>
          <a:xfrm>
            <a:off x="1600200" y="4608513"/>
            <a:ext cx="726282" cy="725487"/>
            <a:chOff x="1483518" y="3657600"/>
            <a:chExt cx="1018381" cy="1030287"/>
          </a:xfrm>
        </p:grpSpPr>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647128" y="3822175"/>
              <a:ext cx="641077" cy="655625"/>
            </a:xfrm>
            <a:prstGeom prst="rect">
              <a:avLst/>
            </a:prstGeom>
            <a:solidFill>
              <a:srgbClr val="660066"/>
            </a:solidFill>
          </p:spPr>
          <p:txBody>
            <a:bodyPr wrap="square" rtlCol="0">
              <a:spAutoFit/>
            </a:bodyPr>
            <a:lstStyle/>
            <a:p>
              <a:pPr algn="ctr"/>
              <a:r>
                <a:rPr lang="en-US" sz="2400" dirty="0">
                  <a:solidFill>
                    <a:srgbClr val="FFFFFF"/>
                  </a:solidFill>
                </a:rPr>
                <a:t>M</a:t>
              </a:r>
              <a:endParaRPr lang="en-US" sz="2400" kern="1200" dirty="0">
                <a:solidFill>
                  <a:srgbClr val="FFFFFF"/>
                </a:solidFill>
              </a:endParaRPr>
            </a:p>
          </p:txBody>
        </p:sp>
      </p:grpSp>
      <p:grpSp>
        <p:nvGrpSpPr>
          <p:cNvPr id="11" name="Group 10"/>
          <p:cNvGrpSpPr/>
          <p:nvPr/>
        </p:nvGrpSpPr>
        <p:grpSpPr>
          <a:xfrm>
            <a:off x="4569350" y="2971800"/>
            <a:ext cx="1127663" cy="1600200"/>
            <a:chOff x="6711794" y="2247655"/>
            <a:chExt cx="1746406" cy="2095745"/>
          </a:xfrm>
        </p:grpSpPr>
        <p:pic>
          <p:nvPicPr>
            <p:cNvPr id="4099" name="Picture 3" descr="C:\Users\wst\AppData\Local\Microsoft\Windows\Temporary Internet Files\Content.IE5\236E1WDR\MC900078818[1].wm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8379"/>
            <a:stretch/>
          </p:blipFill>
          <p:spPr bwMode="auto">
            <a:xfrm>
              <a:off x="6711794" y="2247655"/>
              <a:ext cx="1061939" cy="1925088"/>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846491" y="4066401"/>
              <a:ext cx="1611709" cy="276999"/>
            </a:xfrm>
            <a:prstGeom prst="rect">
              <a:avLst/>
            </a:prstGeom>
            <a:noFill/>
          </p:spPr>
          <p:txBody>
            <a:bodyPr wrap="square" rtlCol="0">
              <a:spAutoFit/>
            </a:bodyPr>
            <a:lstStyle/>
            <a:p>
              <a:r>
                <a:rPr lang="en-US" sz="1200" kern="1200" dirty="0" smtClean="0"/>
                <a:t>Reviewer #3</a:t>
              </a:r>
              <a:endParaRPr lang="en-US" sz="1200" kern="1200" dirty="0"/>
            </a:p>
          </p:txBody>
        </p:sp>
      </p:grpSp>
      <p:pic>
        <p:nvPicPr>
          <p:cNvPr id="2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50903" y="4855369"/>
            <a:ext cx="849697" cy="859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228600" y="447040"/>
            <a:ext cx="7669913"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Blind Review  </a:t>
            </a:r>
            <a:endParaRPr lang="en-US" sz="3600" b="1" kern="1200" dirty="0">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7302" t="63778" r="47846" b="27608"/>
          <a:stretch/>
        </p:blipFill>
        <p:spPr bwMode="auto">
          <a:xfrm>
            <a:off x="7886700" y="381000"/>
            <a:ext cx="800100" cy="888625"/>
          </a:xfrm>
          <a:prstGeom prst="rect">
            <a:avLst/>
          </a:prstGeom>
          <a:solidFill>
            <a:schemeClr val="tx1"/>
          </a:solidFill>
          <a:ln>
            <a:noFill/>
          </a:ln>
          <a:extLst/>
        </p:spPr>
      </p:pic>
      <p:grpSp>
        <p:nvGrpSpPr>
          <p:cNvPr id="25" name="Group 24"/>
          <p:cNvGrpSpPr/>
          <p:nvPr/>
        </p:nvGrpSpPr>
        <p:grpSpPr>
          <a:xfrm>
            <a:off x="6588918" y="4760913"/>
            <a:ext cx="726282" cy="725487"/>
            <a:chOff x="1483518" y="3657600"/>
            <a:chExt cx="1018381" cy="1030287"/>
          </a:xfrm>
        </p:grpSpPr>
        <p:pic>
          <p:nvPicPr>
            <p:cNvPr id="2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1647128" y="3822175"/>
              <a:ext cx="641077" cy="655625"/>
            </a:xfrm>
            <a:prstGeom prst="rect">
              <a:avLst/>
            </a:prstGeom>
            <a:solidFill>
              <a:srgbClr val="660066"/>
            </a:solidFill>
          </p:spPr>
          <p:txBody>
            <a:bodyPr wrap="square" rtlCol="0">
              <a:spAutoFit/>
            </a:bodyPr>
            <a:lstStyle/>
            <a:p>
              <a:pPr algn="ctr"/>
              <a:r>
                <a:rPr lang="en-US" sz="2400" dirty="0" smtClean="0">
                  <a:solidFill>
                    <a:srgbClr val="FFFFFF"/>
                  </a:solidFill>
                </a:rPr>
                <a:t>E</a:t>
              </a:r>
              <a:endParaRPr lang="en-US" sz="2400" kern="1200" dirty="0">
                <a:solidFill>
                  <a:srgbClr val="FFFFFF"/>
                </a:solidFill>
              </a:endParaRPr>
            </a:p>
          </p:txBody>
        </p:sp>
      </p:grpSp>
    </p:spTree>
    <p:extLst>
      <p:ext uri="{BB962C8B-B14F-4D97-AF65-F5344CB8AC3E}">
        <p14:creationId xmlns:p14="http://schemas.microsoft.com/office/powerpoint/2010/main" val="36602750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14" name="Shape 414"/>
          <p:cNvSpPr txBox="1"/>
          <p:nvPr/>
        </p:nvSpPr>
        <p:spPr>
          <a:xfrm>
            <a:off x="5029200" y="2132887"/>
            <a:ext cx="4038600" cy="4801313"/>
          </a:xfrm>
          <a:prstGeom prst="rect">
            <a:avLst/>
          </a:prstGeom>
          <a:noFill/>
          <a:ln>
            <a:noFill/>
          </a:ln>
        </p:spPr>
        <p:txBody>
          <a:bodyPr lIns="91425" tIns="45700" rIns="91425" bIns="45700" anchor="t" anchorCtr="0">
            <a:noAutofit/>
          </a:bodyPr>
          <a:lstStyle/>
          <a:p>
            <a:pPr defTabSz="914400">
              <a:buClr>
                <a:srgbClr val="000000"/>
              </a:buClr>
              <a:buSzPct val="100000"/>
            </a:pPr>
            <a:r>
              <a:rPr lang="en-US" sz="2800" kern="0" dirty="0">
                <a:latin typeface="Arial" panose="020B0604020202020204" pitchFamily="34" charset="0"/>
                <a:cs typeface="Arial" panose="020B0604020202020204" pitchFamily="34" charset="0"/>
                <a:sym typeface="Arial"/>
              </a:rPr>
              <a:t>An educator receives an </a:t>
            </a:r>
            <a:r>
              <a:rPr lang="en-US" sz="2800" kern="0" dirty="0" smtClean="0">
                <a:latin typeface="Arial" panose="020B0604020202020204" pitchFamily="34" charset="0"/>
                <a:cs typeface="Arial" panose="020B0604020202020204" pitchFamily="34" charset="0"/>
                <a:sym typeface="Arial"/>
              </a:rPr>
              <a:t>Effectiveness Status when he or she has 3 years of their own data for Standard 6</a:t>
            </a:r>
          </a:p>
        </p:txBody>
      </p:sp>
      <p:sp>
        <p:nvSpPr>
          <p:cNvPr id="403" name="Shape 403"/>
          <p:cNvSpPr txBox="1"/>
          <p:nvPr/>
        </p:nvSpPr>
        <p:spPr>
          <a:xfrm>
            <a:off x="228600" y="381001"/>
            <a:ext cx="8534399" cy="1066799"/>
          </a:xfrm>
          <a:prstGeom prst="rect">
            <a:avLst/>
          </a:prstGeom>
          <a:noFill/>
          <a:ln>
            <a:noFill/>
          </a:ln>
        </p:spPr>
        <p:txBody>
          <a:bodyPr lIns="91425" tIns="45700" rIns="91425" bIns="45700" anchor="ctr" anchorCtr="0">
            <a:noAutofit/>
          </a:bodyPr>
          <a:lstStyle/>
          <a:p>
            <a:pPr>
              <a:spcAft>
                <a:spcPts val="1800"/>
              </a:spcAft>
              <a:buSzPct val="25000"/>
            </a:pPr>
            <a:r>
              <a:rPr lang="en-US" sz="3600" b="1" dirty="0" smtClean="0">
                <a:latin typeface="Arial" panose="020B0604020202020204" pitchFamily="34" charset="0"/>
                <a:cs typeface="Arial" panose="020B0604020202020204" pitchFamily="34" charset="0"/>
              </a:rPr>
              <a:t>Effectiveness Status </a:t>
            </a:r>
            <a:endParaRPr lang="en-US" sz="3600" b="1" dirty="0">
              <a:latin typeface="Arial" panose="020B0604020202020204" pitchFamily="34" charset="0"/>
              <a:cs typeface="Arial" panose="020B0604020202020204" pitchFamily="34" charset="0"/>
            </a:endParaRPr>
          </a:p>
          <a:p>
            <a:pPr defTabSz="914400">
              <a:buSzPct val="25000"/>
            </a:pPr>
            <a:r>
              <a:rPr lang="en-US" sz="2800" b="1" kern="0" dirty="0" smtClean="0">
                <a:latin typeface="Arial" panose="020B0604020202020204" pitchFamily="34" charset="0"/>
                <a:cs typeface="Arial" panose="020B0604020202020204" pitchFamily="34" charset="0"/>
                <a:sym typeface="Arial"/>
              </a:rPr>
              <a:t>3 Years of Combined Data for Standard 6</a:t>
            </a:r>
            <a:endParaRPr lang="en-US" sz="2800" b="1" kern="0" dirty="0">
              <a:latin typeface="Arial" panose="020B0604020202020204" pitchFamily="34" charset="0"/>
              <a:cs typeface="Arial" panose="020B0604020202020204" pitchFamily="34" charset="0"/>
              <a:sym typeface="Arial"/>
            </a:endParaRPr>
          </a:p>
        </p:txBody>
      </p:sp>
      <p:grpSp>
        <p:nvGrpSpPr>
          <p:cNvPr id="2" name="Group 1"/>
          <p:cNvGrpSpPr/>
          <p:nvPr/>
        </p:nvGrpSpPr>
        <p:grpSpPr>
          <a:xfrm>
            <a:off x="232569" y="2129343"/>
            <a:ext cx="4586288" cy="2832099"/>
            <a:chOff x="214312" y="2662238"/>
            <a:chExt cx="4586288" cy="2832099"/>
          </a:xfrm>
        </p:grpSpPr>
        <p:sp>
          <p:nvSpPr>
            <p:cNvPr id="404" name="Shape 404"/>
            <p:cNvSpPr/>
            <p:nvPr/>
          </p:nvSpPr>
          <p:spPr>
            <a:xfrm>
              <a:off x="228600" y="2662238"/>
              <a:ext cx="1511299" cy="1485899"/>
            </a:xfrm>
            <a:prstGeom prst="rect">
              <a:avLst/>
            </a:prstGeom>
            <a:solidFill>
              <a:srgbClr val="73B632"/>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defTabSz="914400">
                <a:buSzPct val="25000"/>
              </a:pPr>
              <a:r>
                <a:rPr lang="en-US" sz="5400" b="1" kern="0" dirty="0">
                  <a:cs typeface="Arial"/>
                  <a:sym typeface="Arial"/>
                </a:rPr>
                <a:t>6</a:t>
              </a:r>
            </a:p>
          </p:txBody>
        </p:sp>
        <p:sp>
          <p:nvSpPr>
            <p:cNvPr id="405" name="Shape 405"/>
            <p:cNvSpPr/>
            <p:nvPr/>
          </p:nvSpPr>
          <p:spPr>
            <a:xfrm>
              <a:off x="1724025" y="2662238"/>
              <a:ext cx="1511299" cy="1485899"/>
            </a:xfrm>
            <a:prstGeom prst="rect">
              <a:avLst/>
            </a:prstGeom>
            <a:solidFill>
              <a:srgbClr val="73B632"/>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defTabSz="914400">
                <a:buSzPct val="25000"/>
              </a:pPr>
              <a:r>
                <a:rPr lang="en-US" sz="5400" b="1" kern="0" dirty="0">
                  <a:cs typeface="Arial"/>
                  <a:sym typeface="Arial"/>
                </a:rPr>
                <a:t>6</a:t>
              </a:r>
            </a:p>
          </p:txBody>
        </p:sp>
        <p:sp>
          <p:nvSpPr>
            <p:cNvPr id="407" name="Shape 407"/>
            <p:cNvSpPr/>
            <p:nvPr/>
          </p:nvSpPr>
          <p:spPr>
            <a:xfrm>
              <a:off x="3236913" y="2662238"/>
              <a:ext cx="1511299" cy="1485899"/>
            </a:xfrm>
            <a:prstGeom prst="rect">
              <a:avLst/>
            </a:prstGeom>
            <a:solidFill>
              <a:srgbClr val="73B632"/>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defTabSz="914400">
                <a:buSzPct val="25000"/>
              </a:pPr>
              <a:r>
                <a:rPr lang="en-US" sz="5400" b="1" kern="0" dirty="0">
                  <a:cs typeface="Arial"/>
                  <a:sym typeface="Arial"/>
                </a:rPr>
                <a:t>6</a:t>
              </a:r>
            </a:p>
          </p:txBody>
        </p:sp>
        <p:sp>
          <p:nvSpPr>
            <p:cNvPr id="408" name="Shape 408"/>
            <p:cNvSpPr/>
            <p:nvPr/>
          </p:nvSpPr>
          <p:spPr>
            <a:xfrm>
              <a:off x="230187" y="4186237"/>
              <a:ext cx="1511299" cy="1308100"/>
            </a:xfrm>
            <a:prstGeom prst="rect">
              <a:avLst/>
            </a:prstGeom>
            <a:solidFill>
              <a:schemeClr val="bg1"/>
            </a:solidFill>
            <a:ln w="25400" cap="flat">
              <a:solidFill>
                <a:srgbClr val="453A35"/>
              </a:solidFill>
              <a:prstDash val="solid"/>
              <a:round/>
              <a:headEnd type="none" w="med" len="med"/>
              <a:tailEnd type="none" w="med" len="med"/>
            </a:ln>
          </p:spPr>
          <p:txBody>
            <a:bodyPr lIns="91425" tIns="45700" rIns="91425" bIns="45700" anchor="t" anchorCtr="0">
              <a:noAutofit/>
            </a:bodyPr>
            <a:lstStyle/>
            <a:p>
              <a:pPr algn="ctr" defTabSz="914400">
                <a:buSzPct val="25000"/>
              </a:pPr>
              <a:r>
                <a:rPr lang="en-US" b="1" kern="0" dirty="0">
                  <a:solidFill>
                    <a:srgbClr val="463D35"/>
                  </a:solidFill>
                  <a:cs typeface="Arial"/>
                  <a:sym typeface="Arial"/>
                </a:rPr>
                <a:t>
</a:t>
              </a:r>
              <a:r>
                <a:rPr lang="en-US" b="1" kern="0" dirty="0">
                  <a:cs typeface="Arial"/>
                  <a:sym typeface="Arial"/>
                </a:rPr>
                <a:t>Year </a:t>
              </a:r>
              <a:r>
                <a:rPr lang="en-US" b="1" kern="0" dirty="0" smtClean="0">
                  <a:cs typeface="Arial"/>
                  <a:sym typeface="Arial"/>
                </a:rPr>
                <a:t>1</a:t>
              </a:r>
            </a:p>
          </p:txBody>
        </p:sp>
        <p:sp>
          <p:nvSpPr>
            <p:cNvPr id="409" name="Shape 409"/>
            <p:cNvSpPr/>
            <p:nvPr/>
          </p:nvSpPr>
          <p:spPr>
            <a:xfrm>
              <a:off x="1725613" y="4186237"/>
              <a:ext cx="1511299" cy="1308100"/>
            </a:xfrm>
            <a:prstGeom prst="rect">
              <a:avLst/>
            </a:prstGeom>
            <a:solidFill>
              <a:schemeClr val="bg1"/>
            </a:solidFill>
            <a:ln w="25400" cap="flat">
              <a:solidFill>
                <a:srgbClr val="453A35"/>
              </a:solidFill>
              <a:prstDash val="solid"/>
              <a:round/>
              <a:headEnd type="none" w="med" len="med"/>
              <a:tailEnd type="none" w="med" len="med"/>
            </a:ln>
          </p:spPr>
          <p:txBody>
            <a:bodyPr lIns="91425" tIns="45700" rIns="91425" bIns="45700" anchor="t" anchorCtr="0">
              <a:noAutofit/>
            </a:bodyPr>
            <a:lstStyle/>
            <a:p>
              <a:pPr algn="ctr" defTabSz="914400">
                <a:buSzPct val="25000"/>
              </a:pPr>
              <a:r>
                <a:rPr lang="en-US" b="1" kern="0" dirty="0">
                  <a:solidFill>
                    <a:srgbClr val="463D35"/>
                  </a:solidFill>
                  <a:cs typeface="Arial"/>
                  <a:sym typeface="Arial"/>
                </a:rPr>
                <a:t>
</a:t>
              </a:r>
              <a:r>
                <a:rPr lang="en-US" b="1" kern="0" dirty="0">
                  <a:cs typeface="Arial"/>
                  <a:sym typeface="Arial"/>
                </a:rPr>
                <a:t>Year </a:t>
              </a:r>
              <a:r>
                <a:rPr lang="en-US" b="1" kern="0" dirty="0" smtClean="0">
                  <a:cs typeface="Arial"/>
                  <a:sym typeface="Arial"/>
                </a:rPr>
                <a:t>2</a:t>
              </a:r>
            </a:p>
          </p:txBody>
        </p:sp>
        <p:sp>
          <p:nvSpPr>
            <p:cNvPr id="410" name="Shape 410"/>
            <p:cNvSpPr/>
            <p:nvPr/>
          </p:nvSpPr>
          <p:spPr>
            <a:xfrm>
              <a:off x="3240088" y="4186237"/>
              <a:ext cx="1511299" cy="1308100"/>
            </a:xfrm>
            <a:prstGeom prst="rect">
              <a:avLst/>
            </a:prstGeom>
            <a:solidFill>
              <a:schemeClr val="bg1"/>
            </a:solidFill>
            <a:ln w="25400" cap="flat">
              <a:solidFill>
                <a:srgbClr val="453A35"/>
              </a:solidFill>
              <a:prstDash val="solid"/>
              <a:round/>
              <a:headEnd type="none" w="med" len="med"/>
              <a:tailEnd type="none" w="med" len="med"/>
            </a:ln>
          </p:spPr>
          <p:txBody>
            <a:bodyPr lIns="91425" tIns="45700" rIns="91425" bIns="45700" anchor="t" anchorCtr="0">
              <a:noAutofit/>
            </a:bodyPr>
            <a:lstStyle/>
            <a:p>
              <a:pPr algn="ctr" defTabSz="914400">
                <a:buSzPct val="25000"/>
              </a:pPr>
              <a:r>
                <a:rPr lang="en-US" b="1" kern="0" dirty="0">
                  <a:solidFill>
                    <a:srgbClr val="463D35"/>
                  </a:solidFill>
                  <a:cs typeface="Arial"/>
                  <a:sym typeface="Arial"/>
                </a:rPr>
                <a:t>
</a:t>
              </a:r>
              <a:r>
                <a:rPr lang="en-US" b="1" kern="0" dirty="0">
                  <a:cs typeface="Arial"/>
                  <a:sym typeface="Arial"/>
                </a:rPr>
                <a:t>Year </a:t>
              </a:r>
              <a:r>
                <a:rPr lang="en-US" b="1" kern="0" dirty="0" smtClean="0">
                  <a:cs typeface="Arial"/>
                  <a:sym typeface="Arial"/>
                </a:rPr>
                <a:t>3</a:t>
              </a:r>
            </a:p>
          </p:txBody>
        </p:sp>
        <p:sp>
          <p:nvSpPr>
            <p:cNvPr id="411" name="Shape 411"/>
            <p:cNvSpPr txBox="1"/>
            <p:nvPr/>
          </p:nvSpPr>
          <p:spPr>
            <a:xfrm>
              <a:off x="214312" y="2919413"/>
              <a:ext cx="1524000" cy="461961"/>
            </a:xfrm>
            <a:prstGeom prst="rect">
              <a:avLst/>
            </a:prstGeom>
            <a:noFill/>
            <a:ln>
              <a:noFill/>
            </a:ln>
          </p:spPr>
          <p:txBody>
            <a:bodyPr lIns="91425" tIns="45700" rIns="91425" bIns="45700" anchor="t" anchorCtr="0">
              <a:noAutofit/>
            </a:bodyPr>
            <a:lstStyle/>
            <a:p>
              <a:pPr defTabSz="914400">
                <a:buSzPct val="25000"/>
              </a:pPr>
              <a:r>
                <a:rPr lang="en-US" sz="2400" b="1" kern="0" dirty="0">
                  <a:cs typeface="Arial"/>
                  <a:sym typeface="Arial"/>
                </a:rPr>
                <a:t>Standard</a:t>
              </a:r>
            </a:p>
          </p:txBody>
        </p:sp>
        <p:sp>
          <p:nvSpPr>
            <p:cNvPr id="412" name="Shape 412"/>
            <p:cNvSpPr txBox="1"/>
            <p:nvPr/>
          </p:nvSpPr>
          <p:spPr>
            <a:xfrm>
              <a:off x="1763713" y="2924175"/>
              <a:ext cx="1524000" cy="461962"/>
            </a:xfrm>
            <a:prstGeom prst="rect">
              <a:avLst/>
            </a:prstGeom>
            <a:noFill/>
            <a:ln>
              <a:noFill/>
            </a:ln>
          </p:spPr>
          <p:txBody>
            <a:bodyPr lIns="91425" tIns="45700" rIns="91425" bIns="45700" anchor="t" anchorCtr="0">
              <a:noAutofit/>
            </a:bodyPr>
            <a:lstStyle/>
            <a:p>
              <a:pPr defTabSz="914400">
                <a:buSzPct val="25000"/>
              </a:pPr>
              <a:r>
                <a:rPr lang="en-US" sz="2400" b="1" kern="0" dirty="0">
                  <a:cs typeface="Arial"/>
                  <a:sym typeface="Arial"/>
                </a:rPr>
                <a:t>Standard</a:t>
              </a:r>
            </a:p>
          </p:txBody>
        </p:sp>
        <p:sp>
          <p:nvSpPr>
            <p:cNvPr id="413" name="Shape 413"/>
            <p:cNvSpPr txBox="1"/>
            <p:nvPr/>
          </p:nvSpPr>
          <p:spPr>
            <a:xfrm>
              <a:off x="3276600" y="2924175"/>
              <a:ext cx="1524000" cy="461962"/>
            </a:xfrm>
            <a:prstGeom prst="rect">
              <a:avLst/>
            </a:prstGeom>
            <a:noFill/>
            <a:ln>
              <a:noFill/>
            </a:ln>
          </p:spPr>
          <p:txBody>
            <a:bodyPr lIns="91425" tIns="45700" rIns="91425" bIns="45700" anchor="t" anchorCtr="0">
              <a:noAutofit/>
            </a:bodyPr>
            <a:lstStyle/>
            <a:p>
              <a:pPr defTabSz="914400">
                <a:buSzPct val="25000"/>
              </a:pPr>
              <a:r>
                <a:rPr lang="en-US" sz="2400" b="1" kern="0" dirty="0">
                  <a:cs typeface="Arial"/>
                  <a:sym typeface="Arial"/>
                </a:rPr>
                <a:t>Standard</a:t>
              </a:r>
            </a:p>
          </p:txBody>
        </p:sp>
      </p:grpSp>
    </p:spTree>
    <p:custDataLst>
      <p:tags r:id="rId1"/>
    </p:custDataLst>
    <p:extLst>
      <p:ext uri="{BB962C8B-B14F-4D97-AF65-F5344CB8AC3E}">
        <p14:creationId xmlns:p14="http://schemas.microsoft.com/office/powerpoint/2010/main" val="66619936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pPr algn="l"/>
            <a:r>
              <a:rPr lang="en-US" sz="3600" b="1" dirty="0" smtClean="0">
                <a:latin typeface="Arial" panose="020B0604020202020204" pitchFamily="34" charset="0"/>
                <a:cs typeface="Arial" panose="020B0604020202020204" pitchFamily="34" charset="0"/>
              </a:rPr>
              <a:t>ASW Process: A Quick Guide</a:t>
            </a:r>
            <a:endParaRPr lang="en-US" sz="3600" b="1" dirty="0">
              <a:latin typeface="Arial" panose="020B0604020202020204" pitchFamily="34" charset="0"/>
              <a:cs typeface="Arial" panose="020B0604020202020204" pitchFamily="34" charset="0"/>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09800" y="1010551"/>
            <a:ext cx="4800600" cy="5686517"/>
          </a:xfrm>
          <a:prstGeom prst="rect">
            <a:avLst/>
          </a:prstGeom>
          <a:solidFill>
            <a:schemeClr val="tx1"/>
          </a:solidFill>
          <a:ln>
            <a:noFill/>
          </a:ln>
          <a:extLst/>
        </p:spPr>
      </p:pic>
      <p:sp>
        <p:nvSpPr>
          <p:cNvPr id="3" name="Oval 2"/>
          <p:cNvSpPr/>
          <p:nvPr/>
        </p:nvSpPr>
        <p:spPr>
          <a:xfrm>
            <a:off x="2362200" y="1752600"/>
            <a:ext cx="2286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590800" y="1828800"/>
            <a:ext cx="5334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9" name="Rectangle 8"/>
          <p:cNvSpPr/>
          <p:nvPr/>
        </p:nvSpPr>
        <p:spPr>
          <a:xfrm>
            <a:off x="3124200" y="1828800"/>
            <a:ext cx="13716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8" name="Rectangle 7"/>
          <p:cNvSpPr/>
          <p:nvPr/>
        </p:nvSpPr>
        <p:spPr>
          <a:xfrm>
            <a:off x="4495800" y="1828800"/>
            <a:ext cx="13716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5" name="Bent Arrow 4"/>
          <p:cNvSpPr/>
          <p:nvPr/>
        </p:nvSpPr>
        <p:spPr>
          <a:xfrm rot="5400000">
            <a:off x="5905500" y="2476500"/>
            <a:ext cx="1600200" cy="304800"/>
          </a:xfrm>
          <a:prstGeom prst="ben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0" name="Rectangle 9"/>
          <p:cNvSpPr/>
          <p:nvPr/>
        </p:nvSpPr>
        <p:spPr>
          <a:xfrm>
            <a:off x="5867400" y="1828800"/>
            <a:ext cx="6858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2" name="Bent Arrow 11"/>
          <p:cNvSpPr/>
          <p:nvPr/>
        </p:nvSpPr>
        <p:spPr>
          <a:xfrm rot="10800000">
            <a:off x="5715000" y="3276600"/>
            <a:ext cx="1104900" cy="304800"/>
          </a:xfrm>
          <a:prstGeom prst="ben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4" name="Bent Arrow 13"/>
          <p:cNvSpPr/>
          <p:nvPr/>
        </p:nvSpPr>
        <p:spPr>
          <a:xfrm>
            <a:off x="2362200" y="3429000"/>
            <a:ext cx="1524000" cy="309033"/>
          </a:xfrm>
          <a:prstGeom prst="ben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3" name="Rectangle 12"/>
          <p:cNvSpPr/>
          <p:nvPr/>
        </p:nvSpPr>
        <p:spPr>
          <a:xfrm>
            <a:off x="3801533" y="3467100"/>
            <a:ext cx="2023534"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5" name="Rectangle 14"/>
          <p:cNvSpPr/>
          <p:nvPr/>
        </p:nvSpPr>
        <p:spPr>
          <a:xfrm rot="16200000">
            <a:off x="1790700" y="4305300"/>
            <a:ext cx="12192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7" name="Bent Arrow 16"/>
          <p:cNvSpPr/>
          <p:nvPr/>
        </p:nvSpPr>
        <p:spPr>
          <a:xfrm flipV="1">
            <a:off x="2362200" y="4953000"/>
            <a:ext cx="876300" cy="304800"/>
          </a:xfrm>
          <a:prstGeom prst="ben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8" name="Rectangle 17"/>
          <p:cNvSpPr/>
          <p:nvPr/>
        </p:nvSpPr>
        <p:spPr>
          <a:xfrm>
            <a:off x="3124201" y="5143500"/>
            <a:ext cx="1142999"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1" name="Oval 10"/>
          <p:cNvSpPr/>
          <p:nvPr/>
        </p:nvSpPr>
        <p:spPr>
          <a:xfrm>
            <a:off x="5647267" y="5067300"/>
            <a:ext cx="2286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267200" y="5143500"/>
            <a:ext cx="1380067"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Tree>
    <p:extLst>
      <p:ext uri="{BB962C8B-B14F-4D97-AF65-F5344CB8AC3E}">
        <p14:creationId xmlns:p14="http://schemas.microsoft.com/office/powerpoint/2010/main" val="26471756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grpSp>
        <p:nvGrpSpPr>
          <p:cNvPr id="32" name="Shape 260"/>
          <p:cNvGrpSpPr/>
          <p:nvPr/>
        </p:nvGrpSpPr>
        <p:grpSpPr>
          <a:xfrm>
            <a:off x="-552700" y="1828801"/>
            <a:ext cx="9772900" cy="5104752"/>
            <a:chOff x="-552289" y="2123473"/>
            <a:chExt cx="9772493" cy="5105926"/>
          </a:xfrm>
        </p:grpSpPr>
        <p:sp>
          <p:nvSpPr>
            <p:cNvPr id="33" name="Shape 261"/>
            <p:cNvSpPr txBox="1"/>
            <p:nvPr/>
          </p:nvSpPr>
          <p:spPr>
            <a:xfrm>
              <a:off x="-552289" y="3800258"/>
              <a:ext cx="6038849" cy="457200"/>
            </a:xfrm>
            <a:prstGeom prst="rect">
              <a:avLst/>
            </a:prstGeom>
            <a:noFill/>
            <a:ln>
              <a:noFill/>
            </a:ln>
          </p:spPr>
          <p:txBody>
            <a:bodyPr lIns="91425" tIns="45700" rIns="91425" bIns="45700" anchor="t" anchorCtr="0">
              <a:noAutofit/>
            </a:bodyPr>
            <a:lstStyle/>
            <a:p>
              <a:pPr algn="ctr">
                <a:buClr>
                  <a:srgbClr val="453A35"/>
                </a:buClr>
                <a:buSzPct val="25000"/>
                <a:buFont typeface="Arial"/>
                <a:buNone/>
              </a:pPr>
              <a:r>
                <a:rPr lang="en-US" sz="2800" b="1" dirty="0">
                  <a:latin typeface="Arial" panose="020B0604020202020204" pitchFamily="34" charset="0"/>
                  <a:cs typeface="Arial" panose="020B0604020202020204" pitchFamily="34" charset="0"/>
                </a:rPr>
                <a:t>5 Rating Categories</a:t>
              </a:r>
            </a:p>
            <a:p>
              <a:endParaRPr lang="en-US" sz="2800" b="1" dirty="0">
                <a:latin typeface="Arial" panose="020B0604020202020204" pitchFamily="34" charset="0"/>
                <a:cs typeface="Arial" panose="020B0604020202020204" pitchFamily="34" charset="0"/>
              </a:endParaRPr>
            </a:p>
          </p:txBody>
        </p:sp>
        <p:grpSp>
          <p:nvGrpSpPr>
            <p:cNvPr id="34" name="Shape 262"/>
            <p:cNvGrpSpPr/>
            <p:nvPr/>
          </p:nvGrpSpPr>
          <p:grpSpPr>
            <a:xfrm>
              <a:off x="177423" y="2123473"/>
              <a:ext cx="9042781" cy="5105926"/>
              <a:chOff x="177423" y="1905106"/>
              <a:chExt cx="9042781" cy="5105926"/>
            </a:xfrm>
          </p:grpSpPr>
          <p:sp>
            <p:nvSpPr>
              <p:cNvPr id="36" name="Shape 264"/>
              <p:cNvSpPr/>
              <p:nvPr/>
            </p:nvSpPr>
            <p:spPr>
              <a:xfrm>
                <a:off x="236162" y="1941513"/>
                <a:ext cx="1176337"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dirty="0">
                    <a:solidFill>
                      <a:srgbClr val="453A35"/>
                    </a:solidFill>
                  </a:rPr>
                  <a:t>1</a:t>
                </a:r>
              </a:p>
            </p:txBody>
          </p:sp>
          <p:sp>
            <p:nvSpPr>
              <p:cNvPr id="37" name="Shape 265"/>
              <p:cNvSpPr/>
              <p:nvPr/>
            </p:nvSpPr>
            <p:spPr>
              <a:xfrm>
                <a:off x="7445453" y="1941626"/>
                <a:ext cx="1174700" cy="1152790"/>
              </a:xfrm>
              <a:prstGeom prst="rect">
                <a:avLst/>
              </a:prstGeom>
              <a:solidFill>
                <a:srgbClr val="74B230"/>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SzPct val="25000"/>
                </a:pPr>
                <a:r>
                  <a:rPr lang="en-US" sz="7200" b="1" dirty="0">
                    <a:solidFill>
                      <a:srgbClr val="FFFFFF"/>
                    </a:solidFill>
                  </a:rPr>
                  <a:t>6</a:t>
                </a:r>
              </a:p>
            </p:txBody>
          </p:sp>
          <p:sp>
            <p:nvSpPr>
              <p:cNvPr id="38" name="Shape 266"/>
              <p:cNvSpPr/>
              <p:nvPr/>
            </p:nvSpPr>
            <p:spPr>
              <a:xfrm>
                <a:off x="4936748" y="1941513"/>
                <a:ext cx="1176338"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a:solidFill>
                      <a:srgbClr val="453A35"/>
                    </a:solidFill>
                  </a:rPr>
                  <a:t>5</a:t>
                </a:r>
              </a:p>
            </p:txBody>
          </p:sp>
          <p:sp>
            <p:nvSpPr>
              <p:cNvPr id="39" name="Shape 267"/>
              <p:cNvSpPr/>
              <p:nvPr/>
            </p:nvSpPr>
            <p:spPr>
              <a:xfrm>
                <a:off x="3761998" y="1941513"/>
                <a:ext cx="1174749"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a:solidFill>
                      <a:srgbClr val="453A35"/>
                    </a:solidFill>
                  </a:rPr>
                  <a:t>4</a:t>
                </a:r>
              </a:p>
            </p:txBody>
          </p:sp>
          <p:sp>
            <p:nvSpPr>
              <p:cNvPr id="40" name="Shape 268"/>
              <p:cNvSpPr/>
              <p:nvPr/>
            </p:nvSpPr>
            <p:spPr>
              <a:xfrm>
                <a:off x="2587249" y="1941513"/>
                <a:ext cx="1174749"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dirty="0">
                    <a:solidFill>
                      <a:srgbClr val="453A35"/>
                    </a:solidFill>
                  </a:rPr>
                  <a:t>3</a:t>
                </a:r>
              </a:p>
            </p:txBody>
          </p:sp>
          <p:sp>
            <p:nvSpPr>
              <p:cNvPr id="41" name="Shape 269"/>
              <p:cNvSpPr/>
              <p:nvPr/>
            </p:nvSpPr>
            <p:spPr>
              <a:xfrm>
                <a:off x="1412499" y="1941513"/>
                <a:ext cx="1174749"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dirty="0">
                    <a:solidFill>
                      <a:srgbClr val="453A35"/>
                    </a:solidFill>
                  </a:rPr>
                  <a:t>2</a:t>
                </a:r>
              </a:p>
            </p:txBody>
          </p:sp>
          <p:sp>
            <p:nvSpPr>
              <p:cNvPr id="42" name="Shape 270"/>
              <p:cNvSpPr txBox="1"/>
              <p:nvPr/>
            </p:nvSpPr>
            <p:spPr>
              <a:xfrm>
                <a:off x="177423" y="2232025"/>
                <a:ext cx="1231899"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dirty="0">
                    <a:solidFill>
                      <a:srgbClr val="FFFFFF"/>
                    </a:solidFill>
                  </a:rPr>
                  <a:t>Demonstrate Leadership</a:t>
                </a:r>
              </a:p>
            </p:txBody>
          </p:sp>
          <p:sp>
            <p:nvSpPr>
              <p:cNvPr id="43" name="Shape 271"/>
              <p:cNvSpPr txBox="1"/>
              <p:nvPr/>
            </p:nvSpPr>
            <p:spPr>
              <a:xfrm>
                <a:off x="999749" y="2232025"/>
                <a:ext cx="1589087"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dirty="0">
                    <a:solidFill>
                      <a:srgbClr val="FFFFFF"/>
                    </a:solidFill>
                  </a:rPr>
                  <a:t>Establish  Environment</a:t>
                </a:r>
              </a:p>
            </p:txBody>
          </p:sp>
          <p:sp>
            <p:nvSpPr>
              <p:cNvPr id="44" name="Shape 272"/>
              <p:cNvSpPr txBox="1"/>
              <p:nvPr/>
            </p:nvSpPr>
            <p:spPr>
              <a:xfrm>
                <a:off x="2157036" y="2232025"/>
                <a:ext cx="1589087"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a:solidFill>
                      <a:srgbClr val="FFFFFF"/>
                    </a:solidFill>
                  </a:rPr>
                  <a:t>Know</a:t>
                </a:r>
                <a:br>
                  <a:rPr lang="en-US" sz="1200" b="1">
                    <a:solidFill>
                      <a:srgbClr val="FFFFFF"/>
                    </a:solidFill>
                  </a:rPr>
                </a:br>
                <a:r>
                  <a:rPr lang="en-US" sz="1200" b="1">
                    <a:solidFill>
                      <a:srgbClr val="FFFFFF"/>
                    </a:solidFill>
                  </a:rPr>
                  <a:t>Content</a:t>
                </a:r>
              </a:p>
            </p:txBody>
          </p:sp>
          <p:sp>
            <p:nvSpPr>
              <p:cNvPr id="45" name="Shape 273"/>
              <p:cNvSpPr txBox="1"/>
              <p:nvPr/>
            </p:nvSpPr>
            <p:spPr>
              <a:xfrm>
                <a:off x="3349248" y="2232025"/>
                <a:ext cx="1587499"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a:solidFill>
                      <a:srgbClr val="FFFFFF"/>
                    </a:solidFill>
                  </a:rPr>
                  <a:t>Facilitate </a:t>
                </a:r>
                <a:br>
                  <a:rPr lang="en-US" sz="1200" b="1">
                    <a:solidFill>
                      <a:srgbClr val="FFFFFF"/>
                    </a:solidFill>
                  </a:rPr>
                </a:br>
                <a:r>
                  <a:rPr lang="en-US" sz="1200" b="1">
                    <a:solidFill>
                      <a:srgbClr val="FFFFFF"/>
                    </a:solidFill>
                  </a:rPr>
                  <a:t>Learning</a:t>
                </a:r>
              </a:p>
            </p:txBody>
          </p:sp>
          <p:sp>
            <p:nvSpPr>
              <p:cNvPr id="46" name="Shape 274"/>
              <p:cNvSpPr txBox="1"/>
              <p:nvPr/>
            </p:nvSpPr>
            <p:spPr>
              <a:xfrm>
                <a:off x="4523998" y="2244725"/>
                <a:ext cx="1589087"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a:solidFill>
                      <a:srgbClr val="FFFFFF"/>
                    </a:solidFill>
                  </a:rPr>
                  <a:t>Reflect on </a:t>
                </a:r>
                <a:br>
                  <a:rPr lang="en-US" sz="1200" b="1">
                    <a:solidFill>
                      <a:srgbClr val="FFFFFF"/>
                    </a:solidFill>
                  </a:rPr>
                </a:br>
                <a:r>
                  <a:rPr lang="en-US" sz="1200" b="1">
                    <a:solidFill>
                      <a:srgbClr val="FFFFFF"/>
                    </a:solidFill>
                  </a:rPr>
                  <a:t>Practice</a:t>
                </a:r>
              </a:p>
            </p:txBody>
          </p:sp>
          <p:sp>
            <p:nvSpPr>
              <p:cNvPr id="47" name="Shape 275"/>
              <p:cNvSpPr txBox="1"/>
              <p:nvPr/>
            </p:nvSpPr>
            <p:spPr>
              <a:xfrm>
                <a:off x="7445453" y="1905106"/>
                <a:ext cx="1208641" cy="1033321"/>
              </a:xfrm>
              <a:prstGeom prst="rect">
                <a:avLst/>
              </a:prstGeom>
              <a:noFill/>
              <a:ln>
                <a:noFill/>
              </a:ln>
            </p:spPr>
            <p:txBody>
              <a:bodyPr lIns="91425" tIns="45700" rIns="91425" bIns="45700" anchor="t" anchorCtr="0">
                <a:noAutofit/>
              </a:bodyPr>
              <a:lstStyle/>
              <a:p>
                <a:pPr algn="r">
                  <a:buClr>
                    <a:srgbClr val="493D36"/>
                  </a:buClr>
                  <a:buSzPct val="25000"/>
                  <a:buFont typeface="Arial"/>
                  <a:buNone/>
                </a:pPr>
                <a:r>
                  <a:rPr lang="en-US" b="1" dirty="0"/>
                  <a:t>Contribute </a:t>
                </a:r>
                <a:br>
                  <a:rPr lang="en-US" b="1" dirty="0"/>
                </a:br>
                <a:r>
                  <a:rPr lang="en-US" b="1" dirty="0"/>
                  <a:t>to Academic </a:t>
                </a:r>
                <a:br>
                  <a:rPr lang="en-US" b="1" dirty="0"/>
                </a:br>
                <a:r>
                  <a:rPr lang="en-US" b="1" dirty="0"/>
                  <a:t>Success</a:t>
                </a:r>
              </a:p>
            </p:txBody>
          </p:sp>
          <p:sp>
            <p:nvSpPr>
              <p:cNvPr id="48" name="Shape 276"/>
              <p:cNvSpPr/>
              <p:nvPr/>
            </p:nvSpPr>
            <p:spPr>
              <a:xfrm rot="5400000">
                <a:off x="2883958" y="319880"/>
                <a:ext cx="571500" cy="5875337"/>
              </a:xfrm>
              <a:prstGeom prst="rightBrace">
                <a:avLst>
                  <a:gd name="adj1" fmla="val 8329"/>
                  <a:gd name="adj2" fmla="val 64264"/>
                </a:avLst>
              </a:prstGeom>
              <a:noFill/>
              <a:ln w="25400" cap="flat">
                <a:solidFill>
                  <a:srgbClr val="63554C"/>
                </a:solidFill>
                <a:prstDash val="solid"/>
                <a:round/>
                <a:headEnd type="none" w="med" len="med"/>
                <a:tailEnd type="none" w="med" len="med"/>
              </a:ln>
            </p:spPr>
            <p:txBody>
              <a:bodyPr lIns="91425" tIns="45700" rIns="91425" bIns="45700" anchor="t" anchorCtr="0">
                <a:noAutofit/>
              </a:bodyPr>
              <a:lstStyle/>
              <a:p>
                <a:endParaRPr/>
              </a:p>
            </p:txBody>
          </p:sp>
          <p:sp>
            <p:nvSpPr>
              <p:cNvPr id="49" name="Shape 277"/>
              <p:cNvSpPr txBox="1"/>
              <p:nvPr/>
            </p:nvSpPr>
            <p:spPr>
              <a:xfrm>
                <a:off x="4781554" y="3581891"/>
                <a:ext cx="4438650" cy="457200"/>
              </a:xfrm>
              <a:prstGeom prst="rect">
                <a:avLst/>
              </a:prstGeom>
              <a:noFill/>
              <a:ln>
                <a:noFill/>
              </a:ln>
            </p:spPr>
            <p:txBody>
              <a:bodyPr lIns="91425" tIns="45700" rIns="91425" bIns="45700" anchor="t" anchorCtr="0">
                <a:noAutofit/>
              </a:bodyPr>
              <a:lstStyle/>
              <a:p>
                <a:pPr algn="ctr">
                  <a:buClr>
                    <a:srgbClr val="453A35"/>
                  </a:buClr>
                  <a:buSzPct val="25000"/>
                  <a:buFont typeface="Arial"/>
                  <a:buNone/>
                </a:pPr>
                <a:r>
                  <a:rPr lang="en-US" sz="2800" b="1" dirty="0">
                    <a:latin typeface="Arial" panose="020B0604020202020204" pitchFamily="34" charset="0"/>
                    <a:cs typeface="Arial" panose="020B0604020202020204" pitchFamily="34" charset="0"/>
                  </a:rPr>
                  <a:t>3 Rating Categories</a:t>
                </a:r>
              </a:p>
              <a:p>
                <a:endParaRPr lang="en-US" sz="2800" b="1" dirty="0">
                  <a:solidFill>
                    <a:srgbClr val="453A35"/>
                  </a:solidFill>
                </a:endParaRPr>
              </a:p>
            </p:txBody>
          </p:sp>
          <p:sp>
            <p:nvSpPr>
              <p:cNvPr id="50" name="Shape 278"/>
              <p:cNvSpPr/>
              <p:nvPr/>
            </p:nvSpPr>
            <p:spPr>
              <a:xfrm rot="5400000">
                <a:off x="7747632" y="2670175"/>
                <a:ext cx="571500" cy="1174749"/>
              </a:xfrm>
              <a:prstGeom prst="rightBrace">
                <a:avLst>
                  <a:gd name="adj1" fmla="val 8327"/>
                  <a:gd name="adj2" fmla="val 48921"/>
                </a:avLst>
              </a:prstGeom>
              <a:noFill/>
              <a:ln w="25400" cap="flat">
                <a:solidFill>
                  <a:srgbClr val="63554C"/>
                </a:solidFill>
                <a:prstDash val="solid"/>
                <a:round/>
                <a:headEnd type="none" w="med" len="med"/>
                <a:tailEnd type="none" w="med" len="med"/>
              </a:ln>
            </p:spPr>
            <p:txBody>
              <a:bodyPr lIns="91425" tIns="45700" rIns="91425" bIns="45700" anchor="t" anchorCtr="0">
                <a:noAutofit/>
              </a:bodyPr>
              <a:lstStyle/>
              <a:p>
                <a:endParaRPr/>
              </a:p>
            </p:txBody>
          </p:sp>
          <p:sp>
            <p:nvSpPr>
              <p:cNvPr id="51" name="Shape 279"/>
              <p:cNvSpPr/>
              <p:nvPr/>
            </p:nvSpPr>
            <p:spPr>
              <a:xfrm>
                <a:off x="6248528" y="2060716"/>
                <a:ext cx="982621" cy="1033701"/>
              </a:xfrm>
              <a:prstGeom prst="mathPlus">
                <a:avLst>
                  <a:gd name="adj1" fmla="val 23520"/>
                </a:avLst>
              </a:prstGeom>
              <a:solidFill>
                <a:srgbClr val="5A245A"/>
              </a:solidFill>
              <a:ln w="9525" cap="flat">
                <a:solidFill>
                  <a:schemeClr val="dk1"/>
                </a:solidFill>
                <a:prstDash val="solid"/>
                <a:round/>
                <a:headEnd type="none" w="med" len="med"/>
                <a:tailEnd type="none" w="med" len="med"/>
              </a:ln>
            </p:spPr>
            <p:txBody>
              <a:bodyPr lIns="91425" tIns="45700" rIns="91425" bIns="45700" anchor="t" anchorCtr="0">
                <a:noAutofit/>
              </a:bodyPr>
              <a:lstStyle/>
              <a:p>
                <a:endParaRPr/>
              </a:p>
            </p:txBody>
          </p:sp>
          <p:sp>
            <p:nvSpPr>
              <p:cNvPr id="52" name="Shape 280"/>
              <p:cNvSpPr txBox="1"/>
              <p:nvPr/>
            </p:nvSpPr>
            <p:spPr>
              <a:xfrm>
                <a:off x="917992" y="4191632"/>
                <a:ext cx="2762250" cy="2819400"/>
              </a:xfrm>
              <a:prstGeom prst="rect">
                <a:avLst/>
              </a:prstGeom>
              <a:noFill/>
              <a:ln>
                <a:noFill/>
              </a:ln>
            </p:spPr>
            <p:txBody>
              <a:bodyPr lIns="91425" tIns="45700" rIns="91425" bIns="45700" anchor="t" anchorCtr="0">
                <a:noAutofit/>
              </a:bodyPr>
              <a:lstStyle/>
              <a:p>
                <a:pPr algn="ctr">
                  <a:buClr>
                    <a:srgbClr val="453A35"/>
                  </a:buClr>
                  <a:buSzPct val="25000"/>
                  <a:buFont typeface="Arial"/>
                  <a:buNone/>
                </a:pPr>
                <a:r>
                  <a:rPr lang="en-US" sz="2000" dirty="0">
                    <a:latin typeface="Arial" panose="020B0604020202020204" pitchFamily="34" charset="0"/>
                    <a:cs typeface="Arial" panose="020B0604020202020204" pitchFamily="34" charset="0"/>
                  </a:rPr>
                  <a:t>Not Demonstrated</a:t>
                </a:r>
              </a:p>
              <a:p>
                <a:pPr algn="ctr">
                  <a:spcBef>
                    <a:spcPts val="600"/>
                  </a:spcBef>
                  <a:buClr>
                    <a:srgbClr val="453A35"/>
                  </a:buClr>
                  <a:buSzPct val="25000"/>
                  <a:buFont typeface="Arial"/>
                  <a:buNone/>
                </a:pPr>
                <a:r>
                  <a:rPr lang="en-US" sz="2000" dirty="0">
                    <a:latin typeface="Arial" panose="020B0604020202020204" pitchFamily="34" charset="0"/>
                    <a:cs typeface="Arial" panose="020B0604020202020204" pitchFamily="34" charset="0"/>
                  </a:rPr>
                  <a:t>Developing</a:t>
                </a:r>
              </a:p>
              <a:p>
                <a:pPr algn="ctr">
                  <a:spcBef>
                    <a:spcPts val="600"/>
                  </a:spcBef>
                  <a:buClr>
                    <a:srgbClr val="453A35"/>
                  </a:buClr>
                  <a:buSzPct val="25000"/>
                  <a:buFont typeface="Arial"/>
                  <a:buNone/>
                </a:pPr>
                <a:r>
                  <a:rPr lang="en-US" sz="2000" dirty="0">
                    <a:latin typeface="Arial" panose="020B0604020202020204" pitchFamily="34" charset="0"/>
                    <a:cs typeface="Arial" panose="020B0604020202020204" pitchFamily="34" charset="0"/>
                  </a:rPr>
                  <a:t>Proficient</a:t>
                </a:r>
              </a:p>
              <a:p>
                <a:pPr algn="ctr">
                  <a:spcBef>
                    <a:spcPts val="600"/>
                  </a:spcBef>
                  <a:buClr>
                    <a:srgbClr val="453A35"/>
                  </a:buClr>
                  <a:buSzPct val="25000"/>
                  <a:buFont typeface="Arial"/>
                  <a:buNone/>
                </a:pPr>
                <a:r>
                  <a:rPr lang="en-US" sz="2000" dirty="0">
                    <a:latin typeface="Arial" panose="020B0604020202020204" pitchFamily="34" charset="0"/>
                    <a:cs typeface="Arial" panose="020B0604020202020204" pitchFamily="34" charset="0"/>
                  </a:rPr>
                  <a:t>Accomplished</a:t>
                </a:r>
              </a:p>
              <a:p>
                <a:pPr algn="ctr">
                  <a:spcBef>
                    <a:spcPts val="600"/>
                  </a:spcBef>
                  <a:buClr>
                    <a:srgbClr val="453A35"/>
                  </a:buClr>
                  <a:buSzPct val="25000"/>
                  <a:buFont typeface="Arial"/>
                  <a:buNone/>
                </a:pPr>
                <a:r>
                  <a:rPr lang="en-US" sz="2000" dirty="0">
                    <a:latin typeface="Arial" panose="020B0604020202020204" pitchFamily="34" charset="0"/>
                    <a:cs typeface="Arial" panose="020B0604020202020204" pitchFamily="34" charset="0"/>
                  </a:rPr>
                  <a:t>Distinguished</a:t>
                </a:r>
              </a:p>
            </p:txBody>
          </p:sp>
        </p:grpSp>
      </p:grpSp>
      <p:sp>
        <p:nvSpPr>
          <p:cNvPr id="55" name="Shape 286"/>
          <p:cNvSpPr txBox="1"/>
          <p:nvPr/>
        </p:nvSpPr>
        <p:spPr>
          <a:xfrm>
            <a:off x="195537" y="189781"/>
            <a:ext cx="8232489" cy="615275"/>
          </a:xfrm>
          <a:prstGeom prst="rect">
            <a:avLst/>
          </a:prstGeom>
          <a:noFill/>
          <a:ln>
            <a:noFill/>
          </a:ln>
        </p:spPr>
        <p:txBody>
          <a:bodyPr lIns="91425" tIns="45700" rIns="91425" bIns="45700" anchor="t" anchorCtr="0">
            <a:noAutofit/>
          </a:bodyPr>
          <a:lstStyle/>
          <a:p>
            <a:pPr>
              <a:buClr>
                <a:srgbClr val="63554C"/>
              </a:buClr>
              <a:buSzPct val="25000"/>
              <a:defRPr/>
            </a:pPr>
            <a:r>
              <a:rPr lang="en-US" sz="3600" b="1" dirty="0" smtClean="0">
                <a:latin typeface="Arial" panose="020B0604020202020204" pitchFamily="34" charset="0"/>
                <a:cs typeface="Arial" panose="020B0604020202020204" pitchFamily="34" charset="0"/>
              </a:rPr>
              <a:t>Effectiveness Status</a:t>
            </a:r>
          </a:p>
          <a:p>
            <a:pPr>
              <a:buClr>
                <a:srgbClr val="63554C"/>
              </a:buClr>
              <a:buSzPct val="25000"/>
              <a:defRPr/>
            </a:pPr>
            <a:r>
              <a:rPr lang="en-US" sz="3600" b="1" dirty="0" smtClean="0">
                <a:latin typeface="Arial" panose="020B0604020202020204" pitchFamily="34" charset="0"/>
                <a:cs typeface="Arial" panose="020B0604020202020204" pitchFamily="34" charset="0"/>
              </a:rPr>
              <a:t> </a:t>
            </a:r>
            <a:endParaRPr lang="en-US" sz="3600" b="1" dirty="0">
              <a:latin typeface="Arial" panose="020B0604020202020204" pitchFamily="34" charset="0"/>
              <a:cs typeface="Arial" panose="020B0604020202020204" pitchFamily="34" charset="0"/>
            </a:endParaRPr>
          </a:p>
          <a:p>
            <a:pPr>
              <a:buClr>
                <a:srgbClr val="63554C"/>
              </a:buClr>
              <a:buSzPct val="25000"/>
              <a:buFont typeface="Arial"/>
              <a:buNone/>
              <a:defRPr/>
            </a:pPr>
            <a:r>
              <a:rPr lang="en-US" sz="2800" b="1" dirty="0" smtClean="0">
                <a:latin typeface="Arial" panose="020B0604020202020204" pitchFamily="34" charset="0"/>
                <a:cs typeface="Arial" panose="020B0604020202020204" pitchFamily="34" charset="0"/>
              </a:rPr>
              <a:t>NC Educator Evaluation System</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4087926"/>
            <a:ext cx="4071938" cy="2412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45986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178287542"/>
              </p:ext>
            </p:extLst>
          </p:nvPr>
        </p:nvGraphicFramePr>
        <p:xfrm>
          <a:off x="106363" y="1053976"/>
          <a:ext cx="8839200" cy="5784974"/>
        </p:xfrm>
        <a:graphic>
          <a:graphicData uri="http://schemas.openxmlformats.org/drawingml/2006/table">
            <a:tbl>
              <a:tblPr firstRow="1" bandRow="1"/>
              <a:tblGrid>
                <a:gridCol w="3352800"/>
                <a:gridCol w="1930400"/>
                <a:gridCol w="1778000"/>
                <a:gridCol w="1778000"/>
              </a:tblGrid>
              <a:tr h="820394">
                <a:tc>
                  <a:txBody>
                    <a:bodyPr/>
                    <a:lstStyle>
                      <a:lvl1pPr marL="0" algn="l" defTabSz="914400" rtl="0" eaLnBrk="1" latinLnBrk="0" hangingPunct="1">
                        <a:defRPr sz="1800" b="1" kern="1200">
                          <a:solidFill>
                            <a:schemeClr val="lt1"/>
                          </a:solidFill>
                          <a:latin typeface="Arial"/>
                          <a:ea typeface="ＭＳ Ｐゴシック"/>
                        </a:defRPr>
                      </a:lvl1pPr>
                      <a:lvl2pPr marL="457200" algn="l" defTabSz="914400" rtl="0" eaLnBrk="1" latinLnBrk="0" hangingPunct="1">
                        <a:defRPr sz="1800" b="1" kern="1200">
                          <a:solidFill>
                            <a:schemeClr val="lt1"/>
                          </a:solidFill>
                          <a:latin typeface="Arial"/>
                          <a:ea typeface="ＭＳ Ｐゴシック"/>
                        </a:defRPr>
                      </a:lvl2pPr>
                      <a:lvl3pPr marL="914400" algn="l" defTabSz="914400" rtl="0" eaLnBrk="1" latinLnBrk="0" hangingPunct="1">
                        <a:defRPr sz="1800" b="1" kern="1200">
                          <a:solidFill>
                            <a:schemeClr val="lt1"/>
                          </a:solidFill>
                          <a:latin typeface="Arial"/>
                          <a:ea typeface="ＭＳ Ｐゴシック"/>
                        </a:defRPr>
                      </a:lvl3pPr>
                      <a:lvl4pPr marL="1371600" algn="l" defTabSz="914400" rtl="0" eaLnBrk="1" latinLnBrk="0" hangingPunct="1">
                        <a:defRPr sz="1800" b="1" kern="1200">
                          <a:solidFill>
                            <a:schemeClr val="lt1"/>
                          </a:solidFill>
                          <a:latin typeface="Arial"/>
                          <a:ea typeface="ＭＳ Ｐゴシック"/>
                        </a:defRPr>
                      </a:lvl4pPr>
                      <a:lvl5pPr marL="1828800" algn="l" defTabSz="914400" rtl="0" eaLnBrk="1" latinLnBrk="0" hangingPunct="1">
                        <a:defRPr sz="1800" b="1" kern="1200">
                          <a:solidFill>
                            <a:schemeClr val="lt1"/>
                          </a:solidFill>
                          <a:latin typeface="Arial"/>
                          <a:ea typeface="ＭＳ Ｐゴシック"/>
                        </a:defRPr>
                      </a:lvl5pPr>
                      <a:lvl6pPr marL="2286000" algn="l" defTabSz="914400" rtl="0" eaLnBrk="1" latinLnBrk="0" hangingPunct="1">
                        <a:defRPr sz="1800" b="1" kern="1200">
                          <a:solidFill>
                            <a:schemeClr val="lt1"/>
                          </a:solidFill>
                          <a:latin typeface="Arial"/>
                          <a:ea typeface="ＭＳ Ｐゴシック"/>
                        </a:defRPr>
                      </a:lvl6pPr>
                      <a:lvl7pPr marL="2743200" algn="l" defTabSz="914400" rtl="0" eaLnBrk="1" latinLnBrk="0" hangingPunct="1">
                        <a:defRPr sz="1800" b="1" kern="1200">
                          <a:solidFill>
                            <a:schemeClr val="lt1"/>
                          </a:solidFill>
                          <a:latin typeface="Arial"/>
                          <a:ea typeface="ＭＳ Ｐゴシック"/>
                        </a:defRPr>
                      </a:lvl7pPr>
                      <a:lvl8pPr marL="3200400" algn="l" defTabSz="914400" rtl="0" eaLnBrk="1" latinLnBrk="0" hangingPunct="1">
                        <a:defRPr sz="1800" b="1" kern="1200">
                          <a:solidFill>
                            <a:schemeClr val="lt1"/>
                          </a:solidFill>
                          <a:latin typeface="Arial"/>
                          <a:ea typeface="ＭＳ Ｐゴシック"/>
                        </a:defRPr>
                      </a:lvl8pPr>
                      <a:lvl9pPr marL="3657600" algn="l" defTabSz="914400" rtl="0" eaLnBrk="1" latinLnBrk="0" hangingPunct="1">
                        <a:defRPr sz="1800" b="1" kern="1200">
                          <a:solidFill>
                            <a:schemeClr val="lt1"/>
                          </a:solidFill>
                          <a:latin typeface="Arial"/>
                          <a:ea typeface="ＭＳ Ｐゴシック"/>
                        </a:defRPr>
                      </a:lvl9pPr>
                    </a:lstStyle>
                    <a:p>
                      <a:endParaRPr lang="en-US" sz="2000" dirty="0">
                        <a:solidFill>
                          <a:schemeClr val="accent1"/>
                        </a:solidFill>
                      </a:endParaRPr>
                    </a:p>
                  </a:txBody>
                  <a:tcPr marL="91434" marR="91434" marT="45625" marB="45625"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ＭＳ Ｐゴシック"/>
                        </a:defRPr>
                      </a:lvl1pPr>
                      <a:lvl2pPr marL="457200" algn="l" defTabSz="914400" rtl="0" eaLnBrk="1" latinLnBrk="0" hangingPunct="1">
                        <a:defRPr sz="1800" b="1" kern="1200">
                          <a:solidFill>
                            <a:schemeClr val="lt1"/>
                          </a:solidFill>
                          <a:latin typeface="Arial"/>
                          <a:ea typeface="ＭＳ Ｐゴシック"/>
                        </a:defRPr>
                      </a:lvl2pPr>
                      <a:lvl3pPr marL="914400" algn="l" defTabSz="914400" rtl="0" eaLnBrk="1" latinLnBrk="0" hangingPunct="1">
                        <a:defRPr sz="1800" b="1" kern="1200">
                          <a:solidFill>
                            <a:schemeClr val="lt1"/>
                          </a:solidFill>
                          <a:latin typeface="Arial"/>
                          <a:ea typeface="ＭＳ Ｐゴシック"/>
                        </a:defRPr>
                      </a:lvl3pPr>
                      <a:lvl4pPr marL="1371600" algn="l" defTabSz="914400" rtl="0" eaLnBrk="1" latinLnBrk="0" hangingPunct="1">
                        <a:defRPr sz="1800" b="1" kern="1200">
                          <a:solidFill>
                            <a:schemeClr val="lt1"/>
                          </a:solidFill>
                          <a:latin typeface="Arial"/>
                          <a:ea typeface="ＭＳ Ｐゴシック"/>
                        </a:defRPr>
                      </a:lvl4pPr>
                      <a:lvl5pPr marL="1828800" algn="l" defTabSz="914400" rtl="0" eaLnBrk="1" latinLnBrk="0" hangingPunct="1">
                        <a:defRPr sz="1800" b="1" kern="1200">
                          <a:solidFill>
                            <a:schemeClr val="lt1"/>
                          </a:solidFill>
                          <a:latin typeface="Arial"/>
                          <a:ea typeface="ＭＳ Ｐゴシック"/>
                        </a:defRPr>
                      </a:lvl5pPr>
                      <a:lvl6pPr marL="2286000" algn="l" defTabSz="914400" rtl="0" eaLnBrk="1" latinLnBrk="0" hangingPunct="1">
                        <a:defRPr sz="1800" b="1" kern="1200">
                          <a:solidFill>
                            <a:schemeClr val="lt1"/>
                          </a:solidFill>
                          <a:latin typeface="Arial"/>
                          <a:ea typeface="ＭＳ Ｐゴシック"/>
                        </a:defRPr>
                      </a:lvl6pPr>
                      <a:lvl7pPr marL="2743200" algn="l" defTabSz="914400" rtl="0" eaLnBrk="1" latinLnBrk="0" hangingPunct="1">
                        <a:defRPr sz="1800" b="1" kern="1200">
                          <a:solidFill>
                            <a:schemeClr val="lt1"/>
                          </a:solidFill>
                          <a:latin typeface="Arial"/>
                          <a:ea typeface="ＭＳ Ｐゴシック"/>
                        </a:defRPr>
                      </a:lvl7pPr>
                      <a:lvl8pPr marL="3200400" algn="l" defTabSz="914400" rtl="0" eaLnBrk="1" latinLnBrk="0" hangingPunct="1">
                        <a:defRPr sz="1800" b="1" kern="1200">
                          <a:solidFill>
                            <a:schemeClr val="lt1"/>
                          </a:solidFill>
                          <a:latin typeface="Arial"/>
                          <a:ea typeface="ＭＳ Ｐゴシック"/>
                        </a:defRPr>
                      </a:lvl8pPr>
                      <a:lvl9pPr marL="3657600" algn="l" defTabSz="914400" rtl="0" eaLnBrk="1" latinLnBrk="0" hangingPunct="1">
                        <a:defRPr sz="1800" b="1" kern="1200">
                          <a:solidFill>
                            <a:schemeClr val="lt1"/>
                          </a:solidFill>
                          <a:latin typeface="Arial"/>
                          <a:ea typeface="ＭＳ Ｐゴシック"/>
                        </a:defRPr>
                      </a:lvl9pPr>
                    </a:lstStyle>
                    <a:p>
                      <a:pPr algn="ctr"/>
                      <a:r>
                        <a:rPr lang="en-US" sz="2000" dirty="0" smtClean="0">
                          <a:solidFill>
                            <a:schemeClr val="bg1"/>
                          </a:solidFill>
                        </a:rPr>
                        <a:t>In</a:t>
                      </a:r>
                      <a:r>
                        <a:rPr lang="en-US" sz="2000" baseline="0" dirty="0" smtClean="0">
                          <a:solidFill>
                            <a:schemeClr val="bg1"/>
                          </a:solidFill>
                        </a:rPr>
                        <a:t> Need of Improvement</a:t>
                      </a:r>
                      <a:endParaRPr lang="en-US" sz="2000" dirty="0">
                        <a:solidFill>
                          <a:schemeClr val="bg1"/>
                        </a:solidFill>
                      </a:endParaRPr>
                    </a:p>
                  </a:txBody>
                  <a:tcPr marL="91434" marR="91434" marT="45625" marB="45625"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55234F"/>
                    </a:solidFill>
                  </a:tcPr>
                </a:tc>
                <a:tc>
                  <a:txBody>
                    <a:bodyPr/>
                    <a:lstStyle>
                      <a:lvl1pPr marL="0" algn="l" defTabSz="914400" rtl="0" eaLnBrk="1" latinLnBrk="0" hangingPunct="1">
                        <a:defRPr sz="1800" b="1" kern="1200">
                          <a:solidFill>
                            <a:schemeClr val="lt1"/>
                          </a:solidFill>
                          <a:latin typeface="Arial"/>
                          <a:ea typeface="ＭＳ Ｐゴシック"/>
                        </a:defRPr>
                      </a:lvl1pPr>
                      <a:lvl2pPr marL="457200" algn="l" defTabSz="914400" rtl="0" eaLnBrk="1" latinLnBrk="0" hangingPunct="1">
                        <a:defRPr sz="1800" b="1" kern="1200">
                          <a:solidFill>
                            <a:schemeClr val="lt1"/>
                          </a:solidFill>
                          <a:latin typeface="Arial"/>
                          <a:ea typeface="ＭＳ Ｐゴシック"/>
                        </a:defRPr>
                      </a:lvl2pPr>
                      <a:lvl3pPr marL="914400" algn="l" defTabSz="914400" rtl="0" eaLnBrk="1" latinLnBrk="0" hangingPunct="1">
                        <a:defRPr sz="1800" b="1" kern="1200">
                          <a:solidFill>
                            <a:schemeClr val="lt1"/>
                          </a:solidFill>
                          <a:latin typeface="Arial"/>
                          <a:ea typeface="ＭＳ Ｐゴシック"/>
                        </a:defRPr>
                      </a:lvl3pPr>
                      <a:lvl4pPr marL="1371600" algn="l" defTabSz="914400" rtl="0" eaLnBrk="1" latinLnBrk="0" hangingPunct="1">
                        <a:defRPr sz="1800" b="1" kern="1200">
                          <a:solidFill>
                            <a:schemeClr val="lt1"/>
                          </a:solidFill>
                          <a:latin typeface="Arial"/>
                          <a:ea typeface="ＭＳ Ｐゴシック"/>
                        </a:defRPr>
                      </a:lvl4pPr>
                      <a:lvl5pPr marL="1828800" algn="l" defTabSz="914400" rtl="0" eaLnBrk="1" latinLnBrk="0" hangingPunct="1">
                        <a:defRPr sz="1800" b="1" kern="1200">
                          <a:solidFill>
                            <a:schemeClr val="lt1"/>
                          </a:solidFill>
                          <a:latin typeface="Arial"/>
                          <a:ea typeface="ＭＳ Ｐゴシック"/>
                        </a:defRPr>
                      </a:lvl5pPr>
                      <a:lvl6pPr marL="2286000" algn="l" defTabSz="914400" rtl="0" eaLnBrk="1" latinLnBrk="0" hangingPunct="1">
                        <a:defRPr sz="1800" b="1" kern="1200">
                          <a:solidFill>
                            <a:schemeClr val="lt1"/>
                          </a:solidFill>
                          <a:latin typeface="Arial"/>
                          <a:ea typeface="ＭＳ Ｐゴシック"/>
                        </a:defRPr>
                      </a:lvl6pPr>
                      <a:lvl7pPr marL="2743200" algn="l" defTabSz="914400" rtl="0" eaLnBrk="1" latinLnBrk="0" hangingPunct="1">
                        <a:defRPr sz="1800" b="1" kern="1200">
                          <a:solidFill>
                            <a:schemeClr val="lt1"/>
                          </a:solidFill>
                          <a:latin typeface="Arial"/>
                          <a:ea typeface="ＭＳ Ｐゴシック"/>
                        </a:defRPr>
                      </a:lvl7pPr>
                      <a:lvl8pPr marL="3200400" algn="l" defTabSz="914400" rtl="0" eaLnBrk="1" latinLnBrk="0" hangingPunct="1">
                        <a:defRPr sz="1800" b="1" kern="1200">
                          <a:solidFill>
                            <a:schemeClr val="lt1"/>
                          </a:solidFill>
                          <a:latin typeface="Arial"/>
                          <a:ea typeface="ＭＳ Ｐゴシック"/>
                        </a:defRPr>
                      </a:lvl8pPr>
                      <a:lvl9pPr marL="3657600" algn="l" defTabSz="914400" rtl="0" eaLnBrk="1" latinLnBrk="0" hangingPunct="1">
                        <a:defRPr sz="1800" b="1" kern="1200">
                          <a:solidFill>
                            <a:schemeClr val="lt1"/>
                          </a:solidFill>
                          <a:latin typeface="Arial"/>
                          <a:ea typeface="ＭＳ Ｐゴシック"/>
                        </a:defRPr>
                      </a:lvl9pPr>
                    </a:lstStyle>
                    <a:p>
                      <a:pPr marL="0" algn="ctr" rtl="0" eaLnBrk="1" latinLnBrk="0" hangingPunct="1">
                        <a:spcBef>
                          <a:spcPts val="0"/>
                        </a:spcBef>
                        <a:spcAft>
                          <a:spcPts val="0"/>
                        </a:spcAft>
                      </a:pPr>
                      <a:r>
                        <a:rPr lang="en-US" sz="2000" b="1" kern="1200" dirty="0" smtClean="0">
                          <a:solidFill>
                            <a:schemeClr val="bg1"/>
                          </a:solidFill>
                          <a:effectLst/>
                          <a:latin typeface="+mn-lt"/>
                          <a:ea typeface="+mn-ea"/>
                          <a:cs typeface="+mn-cs"/>
                        </a:rPr>
                        <a:t>Effective</a:t>
                      </a:r>
                      <a:endParaRPr lang="en-US" sz="2000" dirty="0" smtClean="0">
                        <a:solidFill>
                          <a:schemeClr val="bg1"/>
                        </a:solidFill>
                        <a:effectLst/>
                      </a:endParaRPr>
                    </a:p>
                  </a:txBody>
                  <a:tcPr marL="91434" marR="91434" marT="45625" marB="45625"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55234F"/>
                    </a:solidFill>
                  </a:tcPr>
                </a:tc>
                <a:tc>
                  <a:txBody>
                    <a:bodyPr/>
                    <a:lstStyle>
                      <a:lvl1pPr marL="0" algn="l" defTabSz="914400" rtl="0" eaLnBrk="1" latinLnBrk="0" hangingPunct="1">
                        <a:defRPr sz="1800" b="1" kern="1200">
                          <a:solidFill>
                            <a:schemeClr val="lt1"/>
                          </a:solidFill>
                          <a:latin typeface="Arial"/>
                          <a:ea typeface="ＭＳ Ｐゴシック"/>
                        </a:defRPr>
                      </a:lvl1pPr>
                      <a:lvl2pPr marL="457200" algn="l" defTabSz="914400" rtl="0" eaLnBrk="1" latinLnBrk="0" hangingPunct="1">
                        <a:defRPr sz="1800" b="1" kern="1200">
                          <a:solidFill>
                            <a:schemeClr val="lt1"/>
                          </a:solidFill>
                          <a:latin typeface="Arial"/>
                          <a:ea typeface="ＭＳ Ｐゴシック"/>
                        </a:defRPr>
                      </a:lvl2pPr>
                      <a:lvl3pPr marL="914400" algn="l" defTabSz="914400" rtl="0" eaLnBrk="1" latinLnBrk="0" hangingPunct="1">
                        <a:defRPr sz="1800" b="1" kern="1200">
                          <a:solidFill>
                            <a:schemeClr val="lt1"/>
                          </a:solidFill>
                          <a:latin typeface="Arial"/>
                          <a:ea typeface="ＭＳ Ｐゴシック"/>
                        </a:defRPr>
                      </a:lvl3pPr>
                      <a:lvl4pPr marL="1371600" algn="l" defTabSz="914400" rtl="0" eaLnBrk="1" latinLnBrk="0" hangingPunct="1">
                        <a:defRPr sz="1800" b="1" kern="1200">
                          <a:solidFill>
                            <a:schemeClr val="lt1"/>
                          </a:solidFill>
                          <a:latin typeface="Arial"/>
                          <a:ea typeface="ＭＳ Ｐゴシック"/>
                        </a:defRPr>
                      </a:lvl4pPr>
                      <a:lvl5pPr marL="1828800" algn="l" defTabSz="914400" rtl="0" eaLnBrk="1" latinLnBrk="0" hangingPunct="1">
                        <a:defRPr sz="1800" b="1" kern="1200">
                          <a:solidFill>
                            <a:schemeClr val="lt1"/>
                          </a:solidFill>
                          <a:latin typeface="Arial"/>
                          <a:ea typeface="ＭＳ Ｐゴシック"/>
                        </a:defRPr>
                      </a:lvl5pPr>
                      <a:lvl6pPr marL="2286000" algn="l" defTabSz="914400" rtl="0" eaLnBrk="1" latinLnBrk="0" hangingPunct="1">
                        <a:defRPr sz="1800" b="1" kern="1200">
                          <a:solidFill>
                            <a:schemeClr val="lt1"/>
                          </a:solidFill>
                          <a:latin typeface="Arial"/>
                          <a:ea typeface="ＭＳ Ｐゴシック"/>
                        </a:defRPr>
                      </a:lvl6pPr>
                      <a:lvl7pPr marL="2743200" algn="l" defTabSz="914400" rtl="0" eaLnBrk="1" latinLnBrk="0" hangingPunct="1">
                        <a:defRPr sz="1800" b="1" kern="1200">
                          <a:solidFill>
                            <a:schemeClr val="lt1"/>
                          </a:solidFill>
                          <a:latin typeface="Arial"/>
                          <a:ea typeface="ＭＳ Ｐゴシック"/>
                        </a:defRPr>
                      </a:lvl7pPr>
                      <a:lvl8pPr marL="3200400" algn="l" defTabSz="914400" rtl="0" eaLnBrk="1" latinLnBrk="0" hangingPunct="1">
                        <a:defRPr sz="1800" b="1" kern="1200">
                          <a:solidFill>
                            <a:schemeClr val="lt1"/>
                          </a:solidFill>
                          <a:latin typeface="Arial"/>
                          <a:ea typeface="ＭＳ Ｐゴシック"/>
                        </a:defRPr>
                      </a:lvl8pPr>
                      <a:lvl9pPr marL="3657600" algn="l" defTabSz="914400" rtl="0" eaLnBrk="1" latinLnBrk="0" hangingPunct="1">
                        <a:defRPr sz="1800" b="1" kern="1200">
                          <a:solidFill>
                            <a:schemeClr val="lt1"/>
                          </a:solidFill>
                          <a:latin typeface="Arial"/>
                          <a:ea typeface="ＭＳ Ｐゴシック"/>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aseline="0" dirty="0" smtClean="0">
                          <a:solidFill>
                            <a:schemeClr val="bg1"/>
                          </a:solidFill>
                        </a:rPr>
                        <a:t>Highly </a:t>
                      </a:r>
                      <a:r>
                        <a:rPr lang="en-US" sz="2000" dirty="0" smtClean="0">
                          <a:solidFill>
                            <a:schemeClr val="bg1"/>
                          </a:solidFill>
                        </a:rPr>
                        <a:t>Effective</a:t>
                      </a:r>
                    </a:p>
                  </a:txBody>
                  <a:tcPr marL="91434" marR="91434" marT="45625" marB="45625" anchor="ctr">
                    <a:lnL w="28575" cap="flat" cmpd="sng" algn="ctr">
                      <a:solidFill>
                        <a:srgbClr val="FFFFFF"/>
                      </a:solidFill>
                      <a:prstDash val="solid"/>
                      <a:round/>
                      <a:headEnd type="none" w="med" len="med"/>
                      <a:tailEnd type="none" w="med" len="med"/>
                    </a:lnL>
                    <a:lnR w="28575" cap="flat" cmpd="sng" algn="ctr">
                      <a:solidFill>
                        <a:srgbClr val="55234F"/>
                      </a:solid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55234F"/>
                    </a:solidFill>
                  </a:tcPr>
                </a:tc>
              </a:tr>
              <a:tr h="2094865">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28575"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5715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55234F"/>
                      </a:solidFill>
                      <a:prstDash val="solid"/>
                      <a:round/>
                      <a:headEnd type="none" w="med" len="med"/>
                      <a:tailEnd type="none" w="med" len="med"/>
                    </a:lnT>
                    <a:lnB w="57150" cap="flat" cmpd="sng" algn="ctr">
                      <a:solidFill>
                        <a:srgbClr val="969696">
                          <a:lumMod val="20000"/>
                          <a:lumOff val="80000"/>
                        </a:srgbClr>
                      </a:solidFill>
                      <a:prstDash val="solid"/>
                      <a:round/>
                      <a:headEnd type="none" w="med" len="med"/>
                      <a:tailEnd type="none" w="med" len="med"/>
                    </a:lnB>
                    <a:lnTlToBr w="12700" cmpd="sng">
                      <a:noFill/>
                      <a:prstDash val="solid"/>
                    </a:lnTlToBr>
                    <a:lnBlToTr w="12700" cmpd="sng">
                      <a:noFill/>
                      <a:prstDash val="solid"/>
                    </a:lnBlToTr>
                    <a:solidFill>
                      <a:srgbClr val="969696">
                        <a:lumMod val="20000"/>
                        <a:lumOff val="80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l" rtl="0" eaLnBrk="1" latinLnBrk="0" hangingPunct="1">
                        <a:spcBef>
                          <a:spcPts val="0"/>
                        </a:spcBef>
                        <a:spcAft>
                          <a:spcPts val="0"/>
                        </a:spcAft>
                      </a:pPr>
                      <a:endParaRPr lang="en-US" sz="2000" dirty="0" smtClean="0">
                        <a:effectLst/>
                      </a:endParaRPr>
                    </a:p>
                  </a:txBody>
                  <a:tcPr marL="91434" marR="91434" marT="45625" marB="45625">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solidFill>
                          <a:srgbClr val="55234F"/>
                        </a:solidFill>
                      </a:endParaRPr>
                    </a:p>
                  </a:txBody>
                  <a:tcPr marL="91434" marR="91434" marT="45625" marB="45625">
                    <a:lnL w="28575" cap="flat" cmpd="sng" algn="ctr">
                      <a:noFill/>
                      <a:prstDash val="solid"/>
                      <a:round/>
                      <a:headEnd type="none" w="med" len="med"/>
                      <a:tailEnd type="none" w="med" len="med"/>
                    </a:lnL>
                    <a:lnR w="28575" cap="flat" cmpd="sng" algn="ctr">
                      <a:solidFill>
                        <a:srgbClr val="55234F"/>
                      </a:solid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r>
              <a:tr h="687894">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28575"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57150"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solidFill>
                        <a:srgbClr val="969696">
                          <a:lumMod val="20000"/>
                          <a:lumOff val="80000"/>
                        </a:srgbClr>
                      </a:solidFill>
                      <a:prstDash val="solid"/>
                      <a:round/>
                      <a:headEnd type="none" w="med" len="med"/>
                      <a:tailEnd type="none" w="med" len="med"/>
                    </a:lnT>
                    <a:lnB w="57150" cap="flat" cmpd="sng" algn="ctr">
                      <a:solidFill>
                        <a:srgbClr val="969696">
                          <a:lumMod val="20000"/>
                          <a:lumOff val="80000"/>
                        </a:srgbClr>
                      </a:solidFill>
                      <a:prstDash val="solid"/>
                      <a:round/>
                      <a:headEnd type="none" w="med" len="med"/>
                      <a:tailEnd type="none" w="med" len="med"/>
                    </a:lnB>
                    <a:lnTlToBr w="12700" cmpd="sng">
                      <a:noFill/>
                      <a:prstDash val="solid"/>
                    </a:lnTlToBr>
                    <a:lnBlToTr w="12700" cmpd="sng">
                      <a:noFill/>
                      <a:prstDash val="solid"/>
                    </a:lnBlToTr>
                    <a:solidFill>
                      <a:srgbClr val="969696">
                        <a:lumMod val="20000"/>
                        <a:lumOff val="80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l" rtl="0" eaLnBrk="1" latinLnBrk="0" hangingPunct="1">
                        <a:spcBef>
                          <a:spcPts val="0"/>
                        </a:spcBef>
                        <a:spcAft>
                          <a:spcPts val="0"/>
                        </a:spcAft>
                      </a:pPr>
                      <a:endParaRPr lang="en-US" sz="2000" dirty="0" smtClean="0">
                        <a:effectLst/>
                      </a:endParaRPr>
                    </a:p>
                  </a:txBody>
                  <a:tcPr marL="91434" marR="91434" marT="45625" marB="45625">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FFFFFF">
                          <a:lumMod val="85000"/>
                        </a:srgbClr>
                      </a:solidFill>
                      <a:prstDash val="solid"/>
                      <a:round/>
                      <a:headEnd type="none" w="med" len="med"/>
                      <a:tailEnd type="none" w="med" len="med"/>
                    </a:lnT>
                    <a:lnB w="285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solidFill>
                          <a:srgbClr val="55234F"/>
                        </a:solidFill>
                      </a:endParaRPr>
                    </a:p>
                  </a:txBody>
                  <a:tcPr marL="91434" marR="91434" marT="45625" marB="45625">
                    <a:lnL w="28575" cap="flat" cmpd="sng" algn="ctr">
                      <a:noFill/>
                      <a:prstDash val="solid"/>
                      <a:round/>
                      <a:headEnd type="none" w="med" len="med"/>
                      <a:tailEnd type="none" w="med" len="med"/>
                    </a:lnL>
                    <a:lnR w="28575" cap="flat" cmpd="sng" algn="ctr">
                      <a:solidFill>
                        <a:srgbClr val="55234F"/>
                      </a:solidFill>
                      <a:prstDash val="solid"/>
                      <a:round/>
                      <a:headEnd type="none" w="med" len="med"/>
                      <a:tailEnd type="none" w="med" len="med"/>
                    </a:lnR>
                    <a:lnT w="28575" cap="flat" cmpd="sng" algn="ctr">
                      <a:solidFill>
                        <a:srgbClr val="FFFFFF">
                          <a:lumMod val="65000"/>
                        </a:srgbClr>
                      </a:solidFill>
                      <a:prstDash val="solid"/>
                      <a:round/>
                      <a:headEnd type="none" w="med" len="med"/>
                      <a:tailEnd type="none" w="med" len="med"/>
                    </a:lnT>
                    <a:lnB w="28575"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r>
              <a:tr h="2181821">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28575"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57150"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solidFill>
                        <a:srgbClr val="969696">
                          <a:lumMod val="20000"/>
                          <a:lumOff val="80000"/>
                        </a:srgbClr>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969696">
                        <a:lumMod val="20000"/>
                        <a:lumOff val="80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l" rtl="0" eaLnBrk="1" latinLnBrk="0" hangingPunct="1">
                        <a:spcBef>
                          <a:spcPts val="0"/>
                        </a:spcBef>
                        <a:spcAft>
                          <a:spcPts val="0"/>
                        </a:spcAft>
                      </a:pPr>
                      <a:endParaRPr lang="en-US" sz="2000" dirty="0" smtClean="0">
                        <a:effectLst/>
                      </a:endParaRPr>
                    </a:p>
                  </a:txBody>
                  <a:tcPr marL="91434" marR="91434" marT="45625" marB="45625">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FFFFFF">
                          <a:lumMod val="85000"/>
                        </a:srgbClr>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solidFill>
                          <a:srgbClr val="55234F"/>
                        </a:solidFill>
                      </a:endParaRPr>
                    </a:p>
                  </a:txBody>
                  <a:tcPr marL="91434" marR="91434" marT="45625" marB="45625">
                    <a:lnL w="28575" cap="flat" cmpd="sng" algn="ctr">
                      <a:noFill/>
                      <a:prstDash val="solid"/>
                      <a:round/>
                      <a:headEnd type="none" w="med" len="med"/>
                      <a:tailEnd type="none" w="med" len="med"/>
                    </a:lnL>
                    <a:lnR w="28575" cap="flat" cmpd="sng" algn="ctr">
                      <a:solidFill>
                        <a:srgbClr val="55234F"/>
                      </a:solidFill>
                      <a:prstDash val="solid"/>
                      <a:round/>
                      <a:headEnd type="none" w="med" len="med"/>
                      <a:tailEnd type="none" w="med" len="med"/>
                    </a:lnR>
                    <a:lnT w="28575" cap="flat" cmpd="sng" algn="ctr">
                      <a:solidFill>
                        <a:srgbClr val="FFFFFF">
                          <a:lumMod val="65000"/>
                        </a:srgbClr>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r>
            </a:tbl>
          </a:graphicData>
        </a:graphic>
      </p:graphicFrame>
      <p:sp>
        <p:nvSpPr>
          <p:cNvPr id="7" name="Rectangle 2"/>
          <p:cNvSpPr>
            <a:spLocks noChangeArrowheads="1"/>
          </p:cNvSpPr>
          <p:nvPr/>
        </p:nvSpPr>
        <p:spPr bwMode="auto">
          <a:xfrm>
            <a:off x="3652838" y="3276600"/>
            <a:ext cx="1600200" cy="1016000"/>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i="1" u="sng" dirty="0">
                <a:solidFill>
                  <a:srgbClr val="55234F"/>
                </a:solidFill>
                <a:latin typeface="Arial" panose="020B0604020202020204" pitchFamily="34" charset="0"/>
                <a:cs typeface="Arial" panose="020B0604020202020204" pitchFamily="34" charset="0"/>
              </a:rPr>
              <a:t>Any</a:t>
            </a:r>
            <a:r>
              <a:rPr lang="en-US" sz="2000" i="1" dirty="0">
                <a:solidFill>
                  <a:srgbClr val="55234F"/>
                </a:solidFill>
                <a:latin typeface="Arial" panose="020B0604020202020204" pitchFamily="34" charset="0"/>
                <a:cs typeface="Arial" panose="020B0604020202020204" pitchFamily="34" charset="0"/>
              </a:rPr>
              <a:t> rating </a:t>
            </a:r>
            <a:r>
              <a:rPr lang="en-US" sz="2000" b="1" i="1" dirty="0">
                <a:solidFill>
                  <a:srgbClr val="55234F"/>
                </a:solidFill>
                <a:latin typeface="Arial" panose="020B0604020202020204" pitchFamily="34" charset="0"/>
                <a:cs typeface="Arial" panose="020B0604020202020204" pitchFamily="34" charset="0"/>
              </a:rPr>
              <a:t>lower than proficient</a:t>
            </a:r>
            <a:endParaRPr lang="en-US" sz="2000" u="sng" dirty="0">
              <a:solidFill>
                <a:srgbClr val="55234F"/>
              </a:solidFill>
              <a:latin typeface="Arial" panose="020B0604020202020204" pitchFamily="34" charset="0"/>
              <a:cs typeface="Arial" panose="020B0604020202020204" pitchFamily="34" charset="0"/>
            </a:endParaRPr>
          </a:p>
        </p:txBody>
      </p:sp>
      <p:sp>
        <p:nvSpPr>
          <p:cNvPr id="8" name="Rectangle 2"/>
          <p:cNvSpPr>
            <a:spLocks noChangeArrowheads="1"/>
          </p:cNvSpPr>
          <p:nvPr/>
        </p:nvSpPr>
        <p:spPr bwMode="auto">
          <a:xfrm>
            <a:off x="5272088" y="3276600"/>
            <a:ext cx="2095500" cy="1323975"/>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b="1" i="1" dirty="0">
                <a:solidFill>
                  <a:srgbClr val="55234F"/>
                </a:solidFill>
                <a:latin typeface="Arial"/>
                <a:ea typeface="ＭＳ Ｐゴシック"/>
                <a:cs typeface="Tahoma" pitchFamily="34" charset="0"/>
              </a:rPr>
              <a:t>Proficient </a:t>
            </a:r>
            <a:br>
              <a:rPr lang="en-US" sz="2000" b="1" i="1" dirty="0">
                <a:solidFill>
                  <a:srgbClr val="55234F"/>
                </a:solidFill>
                <a:latin typeface="Arial"/>
                <a:ea typeface="ＭＳ Ｐゴシック"/>
                <a:cs typeface="Tahoma" pitchFamily="34" charset="0"/>
              </a:rPr>
            </a:br>
            <a:r>
              <a:rPr lang="en-US" sz="2000" b="1" i="1" dirty="0">
                <a:solidFill>
                  <a:srgbClr val="55234F"/>
                </a:solidFill>
                <a:latin typeface="Arial"/>
                <a:ea typeface="ＭＳ Ｐゴシック"/>
                <a:cs typeface="Tahoma" pitchFamily="34" charset="0"/>
              </a:rPr>
              <a:t>or Higher </a:t>
            </a:r>
            <a:br>
              <a:rPr lang="en-US" sz="2000" b="1" i="1" dirty="0">
                <a:solidFill>
                  <a:srgbClr val="55234F"/>
                </a:solidFill>
                <a:latin typeface="Arial"/>
                <a:ea typeface="ＭＳ Ｐゴシック"/>
                <a:cs typeface="Tahoma" pitchFamily="34" charset="0"/>
              </a:rPr>
            </a:br>
            <a:r>
              <a:rPr lang="en-US" sz="2000" i="1" dirty="0">
                <a:solidFill>
                  <a:srgbClr val="55234F"/>
                </a:solidFill>
                <a:latin typeface="Arial"/>
                <a:ea typeface="ＭＳ Ｐゴシック"/>
                <a:cs typeface="Tahoma" pitchFamily="34" charset="0"/>
              </a:rPr>
              <a:t>on Standards</a:t>
            </a:r>
            <a:br>
              <a:rPr lang="en-US" sz="2000" i="1" dirty="0">
                <a:solidFill>
                  <a:srgbClr val="55234F"/>
                </a:solidFill>
                <a:latin typeface="Arial"/>
                <a:ea typeface="ＭＳ Ｐゴシック"/>
                <a:cs typeface="Tahoma" pitchFamily="34" charset="0"/>
              </a:rPr>
            </a:br>
            <a:r>
              <a:rPr lang="en-US" sz="2000" i="1" dirty="0">
                <a:solidFill>
                  <a:srgbClr val="55234F"/>
                </a:solidFill>
                <a:latin typeface="Arial"/>
                <a:ea typeface="ＭＳ Ｐゴシック"/>
                <a:cs typeface="Tahoma" pitchFamily="34" charset="0"/>
              </a:rPr>
              <a:t>1-5</a:t>
            </a:r>
          </a:p>
        </p:txBody>
      </p:sp>
      <p:sp>
        <p:nvSpPr>
          <p:cNvPr id="9" name="Rectangle 2"/>
          <p:cNvSpPr>
            <a:spLocks noChangeArrowheads="1"/>
          </p:cNvSpPr>
          <p:nvPr/>
        </p:nvSpPr>
        <p:spPr bwMode="auto">
          <a:xfrm>
            <a:off x="7196138" y="3295650"/>
            <a:ext cx="1828800" cy="1200150"/>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b="1" i="1" dirty="0">
                <a:solidFill>
                  <a:srgbClr val="55234F"/>
                </a:solidFill>
                <a:latin typeface="Arial" panose="020B0604020202020204" pitchFamily="34" charset="0"/>
                <a:cs typeface="Arial" panose="020B0604020202020204" pitchFamily="34" charset="0"/>
              </a:rPr>
              <a:t>Accomplished</a:t>
            </a:r>
            <a:br>
              <a:rPr lang="en-US" b="1" i="1" dirty="0">
                <a:solidFill>
                  <a:srgbClr val="55234F"/>
                </a:solidFill>
                <a:latin typeface="Arial" panose="020B0604020202020204" pitchFamily="34" charset="0"/>
                <a:cs typeface="Arial" panose="020B0604020202020204" pitchFamily="34" charset="0"/>
              </a:rPr>
            </a:br>
            <a:r>
              <a:rPr lang="en-US" b="1" i="1" dirty="0">
                <a:solidFill>
                  <a:srgbClr val="55234F"/>
                </a:solidFill>
                <a:latin typeface="Arial" panose="020B0604020202020204" pitchFamily="34" charset="0"/>
                <a:cs typeface="Arial" panose="020B0604020202020204" pitchFamily="34" charset="0"/>
              </a:rPr>
              <a:t>or Higher </a:t>
            </a:r>
            <a:br>
              <a:rPr lang="en-US" b="1" i="1" dirty="0">
                <a:solidFill>
                  <a:srgbClr val="55234F"/>
                </a:solidFill>
                <a:latin typeface="Arial" panose="020B0604020202020204" pitchFamily="34" charset="0"/>
                <a:cs typeface="Arial" panose="020B0604020202020204" pitchFamily="34" charset="0"/>
              </a:rPr>
            </a:br>
            <a:r>
              <a:rPr lang="en-US" i="1" dirty="0">
                <a:solidFill>
                  <a:srgbClr val="55234F"/>
                </a:solidFill>
                <a:latin typeface="Arial" panose="020B0604020202020204" pitchFamily="34" charset="0"/>
                <a:cs typeface="Arial" panose="020B0604020202020204" pitchFamily="34" charset="0"/>
              </a:rPr>
              <a:t>on Standards</a:t>
            </a:r>
            <a:br>
              <a:rPr lang="en-US" i="1" dirty="0">
                <a:solidFill>
                  <a:srgbClr val="55234F"/>
                </a:solidFill>
                <a:latin typeface="Arial" panose="020B0604020202020204" pitchFamily="34" charset="0"/>
                <a:cs typeface="Arial" panose="020B0604020202020204" pitchFamily="34" charset="0"/>
              </a:rPr>
            </a:br>
            <a:r>
              <a:rPr lang="en-US" i="1" dirty="0">
                <a:solidFill>
                  <a:srgbClr val="55234F"/>
                </a:solidFill>
                <a:latin typeface="Arial" panose="020B0604020202020204" pitchFamily="34" charset="0"/>
                <a:cs typeface="Arial" panose="020B0604020202020204" pitchFamily="34" charset="0"/>
              </a:rPr>
              <a:t>1-5</a:t>
            </a:r>
          </a:p>
        </p:txBody>
      </p:sp>
      <p:grpSp>
        <p:nvGrpSpPr>
          <p:cNvPr id="10" name="Group 9"/>
          <p:cNvGrpSpPr/>
          <p:nvPr/>
        </p:nvGrpSpPr>
        <p:grpSpPr>
          <a:xfrm>
            <a:off x="86244" y="2438400"/>
            <a:ext cx="3288345" cy="3048000"/>
            <a:chOff x="86244" y="2438400"/>
            <a:chExt cx="3288345" cy="3048000"/>
          </a:xfrm>
        </p:grpSpPr>
        <p:sp>
          <p:nvSpPr>
            <p:cNvPr id="11" name="Shape 264"/>
            <p:cNvSpPr/>
            <p:nvPr/>
          </p:nvSpPr>
          <p:spPr>
            <a:xfrm>
              <a:off x="228601" y="2438400"/>
              <a:ext cx="3145988" cy="583048"/>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1</a:t>
              </a:r>
            </a:p>
          </p:txBody>
        </p:sp>
        <p:sp>
          <p:nvSpPr>
            <p:cNvPr id="12" name="Shape 270"/>
            <p:cNvSpPr txBox="1"/>
            <p:nvPr/>
          </p:nvSpPr>
          <p:spPr>
            <a:xfrm>
              <a:off x="228601" y="2586144"/>
              <a:ext cx="2590799" cy="461856"/>
            </a:xfrm>
            <a:prstGeom prst="rect">
              <a:avLst/>
            </a:prstGeom>
            <a:noFill/>
            <a:ln>
              <a:noFill/>
            </a:ln>
          </p:spPr>
          <p:txBody>
            <a:bodyPr lIns="91425" tIns="45700" rIns="91425" bIns="45700" anchor="t" anchorCtr="0">
              <a:noAutofit/>
            </a:bodyPr>
            <a:lstStyle/>
            <a:p>
              <a:pPr algn="ctr">
                <a:buClr>
                  <a:srgbClr val="FFFFFF"/>
                </a:buClr>
                <a:buSzPct val="25000"/>
                <a:buFont typeface="Arial"/>
                <a:buNone/>
              </a:pPr>
              <a:r>
                <a:rPr lang="en-US" sz="1600" b="1" dirty="0">
                  <a:solidFill>
                    <a:srgbClr val="FFFFFF"/>
                  </a:solidFill>
                  <a:latin typeface="Arial" panose="020B0604020202020204" pitchFamily="34" charset="0"/>
                  <a:cs typeface="Arial" panose="020B0604020202020204" pitchFamily="34" charset="0"/>
                </a:rPr>
                <a:t>Demonstrate Leadership</a:t>
              </a:r>
            </a:p>
          </p:txBody>
        </p:sp>
        <p:sp>
          <p:nvSpPr>
            <p:cNvPr id="13" name="Shape 269"/>
            <p:cNvSpPr/>
            <p:nvPr/>
          </p:nvSpPr>
          <p:spPr>
            <a:xfrm>
              <a:off x="228601" y="3081470"/>
              <a:ext cx="3145988" cy="576130"/>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2</a:t>
              </a:r>
            </a:p>
          </p:txBody>
        </p:sp>
        <p:sp>
          <p:nvSpPr>
            <p:cNvPr id="14" name="Shape 271"/>
            <p:cNvSpPr txBox="1"/>
            <p:nvPr/>
          </p:nvSpPr>
          <p:spPr>
            <a:xfrm>
              <a:off x="86244" y="3200400"/>
              <a:ext cx="2733156" cy="461856"/>
            </a:xfrm>
            <a:prstGeom prst="rect">
              <a:avLst/>
            </a:prstGeom>
            <a:noFill/>
            <a:ln>
              <a:noFill/>
            </a:ln>
          </p:spPr>
          <p:txBody>
            <a:bodyPr lIns="91425" tIns="45700" rIns="91425" bIns="45700" anchor="t" anchorCtr="0">
              <a:noAutofit/>
            </a:bodyPr>
            <a:lstStyle/>
            <a:p>
              <a:pPr algn="ctr">
                <a:buClr>
                  <a:srgbClr val="FFFFFF"/>
                </a:buClr>
                <a:buSzPct val="25000"/>
                <a:buFont typeface="Arial"/>
                <a:buNone/>
              </a:pPr>
              <a:r>
                <a:rPr lang="en-US" sz="1600" b="1" dirty="0">
                  <a:solidFill>
                    <a:schemeClr val="bg1"/>
                  </a:solidFill>
                  <a:latin typeface="Arial" panose="020B0604020202020204" pitchFamily="34" charset="0"/>
                  <a:cs typeface="Arial" panose="020B0604020202020204" pitchFamily="34" charset="0"/>
                </a:rPr>
                <a:t>Establish  Environment</a:t>
              </a:r>
            </a:p>
          </p:txBody>
        </p:sp>
        <p:sp>
          <p:nvSpPr>
            <p:cNvPr id="15" name="Shape 268"/>
            <p:cNvSpPr/>
            <p:nvPr/>
          </p:nvSpPr>
          <p:spPr>
            <a:xfrm>
              <a:off x="228601" y="3698131"/>
              <a:ext cx="3145987" cy="569069"/>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3</a:t>
              </a:r>
            </a:p>
          </p:txBody>
        </p:sp>
        <p:sp>
          <p:nvSpPr>
            <p:cNvPr id="16" name="Shape 267"/>
            <p:cNvSpPr/>
            <p:nvPr/>
          </p:nvSpPr>
          <p:spPr>
            <a:xfrm>
              <a:off x="228600" y="4300670"/>
              <a:ext cx="3145987" cy="576130"/>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4</a:t>
              </a:r>
            </a:p>
          </p:txBody>
        </p:sp>
        <p:sp>
          <p:nvSpPr>
            <p:cNvPr id="17" name="Shape 266"/>
            <p:cNvSpPr/>
            <p:nvPr/>
          </p:nvSpPr>
          <p:spPr>
            <a:xfrm>
              <a:off x="238643" y="4910270"/>
              <a:ext cx="3135944" cy="576130"/>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5</a:t>
              </a:r>
            </a:p>
          </p:txBody>
        </p:sp>
        <p:sp>
          <p:nvSpPr>
            <p:cNvPr id="18" name="Shape 272"/>
            <p:cNvSpPr txBox="1"/>
            <p:nvPr/>
          </p:nvSpPr>
          <p:spPr>
            <a:xfrm>
              <a:off x="238643" y="3805344"/>
              <a:ext cx="2580757" cy="461856"/>
            </a:xfrm>
            <a:prstGeom prst="rect">
              <a:avLst/>
            </a:prstGeom>
            <a:noFill/>
            <a:ln>
              <a:noFill/>
            </a:ln>
          </p:spPr>
          <p:txBody>
            <a:bodyPr lIns="91425" tIns="45700" rIns="91425" bIns="45700" anchor="t" anchorCtr="0">
              <a:noAutofit/>
            </a:bodyPr>
            <a:lstStyle/>
            <a:p>
              <a:pPr>
                <a:buClr>
                  <a:srgbClr val="FFFFFF"/>
                </a:buClr>
                <a:buSzPct val="25000"/>
                <a:buFont typeface="Arial"/>
                <a:buNone/>
              </a:pPr>
              <a:r>
                <a:rPr lang="en-US" sz="1600" b="1" dirty="0" smtClean="0">
                  <a:solidFill>
                    <a:srgbClr val="FFFFFF"/>
                  </a:solidFill>
                  <a:latin typeface="Arial" panose="020B0604020202020204" pitchFamily="34" charset="0"/>
                  <a:cs typeface="Arial" panose="020B0604020202020204" pitchFamily="34" charset="0"/>
                </a:rPr>
                <a:t>Know Content</a:t>
              </a:r>
              <a:endParaRPr lang="en-US" sz="1600" b="1" dirty="0">
                <a:solidFill>
                  <a:srgbClr val="FFFFFF"/>
                </a:solidFill>
                <a:latin typeface="Arial" panose="020B0604020202020204" pitchFamily="34" charset="0"/>
                <a:cs typeface="Arial" panose="020B0604020202020204" pitchFamily="34" charset="0"/>
              </a:endParaRPr>
            </a:p>
          </p:txBody>
        </p:sp>
        <p:sp>
          <p:nvSpPr>
            <p:cNvPr id="19" name="Shape 273"/>
            <p:cNvSpPr txBox="1"/>
            <p:nvPr/>
          </p:nvSpPr>
          <p:spPr>
            <a:xfrm>
              <a:off x="228600" y="4414944"/>
              <a:ext cx="2743200" cy="461856"/>
            </a:xfrm>
            <a:prstGeom prst="rect">
              <a:avLst/>
            </a:prstGeom>
            <a:noFill/>
            <a:ln>
              <a:noFill/>
            </a:ln>
          </p:spPr>
          <p:txBody>
            <a:bodyPr lIns="91425" tIns="45700" rIns="91425" bIns="45700" anchor="t" anchorCtr="0">
              <a:noAutofit/>
            </a:bodyPr>
            <a:lstStyle/>
            <a:p>
              <a:pPr>
                <a:buClr>
                  <a:srgbClr val="FFFFFF"/>
                </a:buClr>
                <a:buSzPct val="25000"/>
                <a:buFont typeface="Arial"/>
                <a:buNone/>
              </a:pPr>
              <a:r>
                <a:rPr lang="en-US" sz="1600" b="1" dirty="0" smtClean="0">
                  <a:solidFill>
                    <a:srgbClr val="FFFFFF"/>
                  </a:solidFill>
                  <a:latin typeface="Arial" panose="020B0604020202020204" pitchFamily="34" charset="0"/>
                  <a:cs typeface="Arial" panose="020B0604020202020204" pitchFamily="34" charset="0"/>
                </a:rPr>
                <a:t>Facilitate Learning</a:t>
              </a:r>
              <a:endParaRPr lang="en-US" sz="1600" b="1" dirty="0">
                <a:solidFill>
                  <a:srgbClr val="FFFFFF"/>
                </a:solidFill>
                <a:latin typeface="Arial" panose="020B0604020202020204" pitchFamily="34" charset="0"/>
                <a:cs typeface="Arial" panose="020B0604020202020204" pitchFamily="34" charset="0"/>
              </a:endParaRPr>
            </a:p>
          </p:txBody>
        </p:sp>
        <p:sp>
          <p:nvSpPr>
            <p:cNvPr id="20" name="Shape 274"/>
            <p:cNvSpPr txBox="1"/>
            <p:nvPr/>
          </p:nvSpPr>
          <p:spPr>
            <a:xfrm>
              <a:off x="228600" y="5024544"/>
              <a:ext cx="2667000" cy="461856"/>
            </a:xfrm>
            <a:prstGeom prst="rect">
              <a:avLst/>
            </a:prstGeom>
            <a:noFill/>
            <a:ln>
              <a:noFill/>
            </a:ln>
          </p:spPr>
          <p:txBody>
            <a:bodyPr lIns="91425" tIns="45700" rIns="91425" bIns="45700" anchor="t" anchorCtr="0">
              <a:noAutofit/>
            </a:bodyPr>
            <a:lstStyle/>
            <a:p>
              <a:pPr>
                <a:buClr>
                  <a:srgbClr val="FFFFFF"/>
                </a:buClr>
                <a:buSzPct val="25000"/>
                <a:buFont typeface="Arial"/>
                <a:buNone/>
              </a:pPr>
              <a:r>
                <a:rPr lang="en-US" sz="1600" b="1" dirty="0">
                  <a:solidFill>
                    <a:srgbClr val="FFFFFF"/>
                  </a:solidFill>
                  <a:latin typeface="Arial" panose="020B0604020202020204" pitchFamily="34" charset="0"/>
                  <a:cs typeface="Arial" panose="020B0604020202020204" pitchFamily="34" charset="0"/>
                </a:rPr>
                <a:t>Reflect </a:t>
              </a:r>
              <a:r>
                <a:rPr lang="en-US" sz="1600" b="1" dirty="0" smtClean="0">
                  <a:solidFill>
                    <a:srgbClr val="FFFFFF"/>
                  </a:solidFill>
                  <a:latin typeface="Arial" panose="020B0604020202020204" pitchFamily="34" charset="0"/>
                  <a:cs typeface="Arial" panose="020B0604020202020204" pitchFamily="34" charset="0"/>
                </a:rPr>
                <a:t>on Practice</a:t>
              </a:r>
              <a:endParaRPr lang="en-US" sz="1600" b="1" dirty="0">
                <a:solidFill>
                  <a:srgbClr val="FFFFFF"/>
                </a:solidFill>
                <a:latin typeface="Arial" panose="020B0604020202020204" pitchFamily="34" charset="0"/>
                <a:cs typeface="Arial" panose="020B0604020202020204" pitchFamily="34" charset="0"/>
              </a:endParaRPr>
            </a:p>
          </p:txBody>
        </p:sp>
      </p:grpSp>
      <p:sp>
        <p:nvSpPr>
          <p:cNvPr id="21" name="TextBox 20"/>
          <p:cNvSpPr txBox="1"/>
          <p:nvPr/>
        </p:nvSpPr>
        <p:spPr>
          <a:xfrm>
            <a:off x="167205" y="1828800"/>
            <a:ext cx="2418340" cy="584775"/>
          </a:xfrm>
          <a:prstGeom prst="rect">
            <a:avLst/>
          </a:prstGeom>
          <a:noFill/>
        </p:spPr>
        <p:txBody>
          <a:bodyPr wrap="square" rtlCol="0">
            <a:spAutoFit/>
          </a:bodyPr>
          <a:lstStyle/>
          <a:p>
            <a:pPr defTabSz="457200"/>
            <a:r>
              <a:rPr lang="en-US" sz="3200" b="1" dirty="0">
                <a:solidFill>
                  <a:srgbClr val="55234F"/>
                </a:solidFill>
                <a:latin typeface="Arial" panose="020B0604020202020204" pitchFamily="34" charset="0"/>
                <a:cs typeface="Arial" panose="020B0604020202020204" pitchFamily="34" charset="0"/>
              </a:rPr>
              <a:t>Standards</a:t>
            </a:r>
            <a:endParaRPr lang="en-US" sz="3200" dirty="0">
              <a:solidFill>
                <a:srgbClr val="000000"/>
              </a:solidFill>
              <a:latin typeface="Arial" panose="020B0604020202020204" pitchFamily="34" charset="0"/>
              <a:cs typeface="Arial" panose="020B0604020202020204" pitchFamily="34" charset="0"/>
            </a:endParaRPr>
          </a:p>
        </p:txBody>
      </p:sp>
      <p:sp>
        <p:nvSpPr>
          <p:cNvPr id="22" name="Rectangle 2"/>
          <p:cNvSpPr>
            <a:spLocks noChangeArrowheads="1"/>
          </p:cNvSpPr>
          <p:nvPr/>
        </p:nvSpPr>
        <p:spPr bwMode="auto">
          <a:xfrm>
            <a:off x="3702050" y="5486400"/>
            <a:ext cx="1558925" cy="1323439"/>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b="1" i="1" dirty="0" smtClean="0">
                <a:solidFill>
                  <a:srgbClr val="55234F"/>
                </a:solidFill>
                <a:latin typeface="Arial" panose="020B0604020202020204" pitchFamily="34" charset="0"/>
                <a:cs typeface="Arial" panose="020B0604020202020204" pitchFamily="34" charset="0"/>
              </a:rPr>
              <a:t>Does Not Meet </a:t>
            </a:r>
            <a:r>
              <a:rPr lang="en-US" sz="2000" i="1" dirty="0" smtClean="0">
                <a:solidFill>
                  <a:srgbClr val="55234F"/>
                </a:solidFill>
                <a:latin typeface="Arial" panose="020B0604020202020204" pitchFamily="34" charset="0"/>
                <a:cs typeface="Arial" panose="020B0604020202020204" pitchFamily="34" charset="0"/>
              </a:rPr>
              <a:t>Expected Growth</a:t>
            </a:r>
            <a:endParaRPr lang="en-US" sz="2000" dirty="0">
              <a:solidFill>
                <a:srgbClr val="55234F"/>
              </a:solidFill>
              <a:latin typeface="Arial" panose="020B0604020202020204" pitchFamily="34" charset="0"/>
              <a:cs typeface="Arial" panose="020B0604020202020204" pitchFamily="34" charset="0"/>
            </a:endParaRPr>
          </a:p>
        </p:txBody>
      </p:sp>
      <p:sp>
        <p:nvSpPr>
          <p:cNvPr id="23" name="Rectangle 2"/>
          <p:cNvSpPr>
            <a:spLocks noChangeArrowheads="1"/>
          </p:cNvSpPr>
          <p:nvPr/>
        </p:nvSpPr>
        <p:spPr bwMode="auto">
          <a:xfrm>
            <a:off x="5524500" y="5486400"/>
            <a:ext cx="1600200" cy="1323439"/>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b="1" i="1" dirty="0" smtClean="0">
                <a:solidFill>
                  <a:srgbClr val="55234F"/>
                </a:solidFill>
                <a:latin typeface="Arial" panose="020B0604020202020204" pitchFamily="34" charset="0"/>
                <a:cs typeface="Arial" panose="020B0604020202020204" pitchFamily="34" charset="0"/>
              </a:rPr>
              <a:t>Meets or Exceeds </a:t>
            </a:r>
            <a:r>
              <a:rPr lang="en-US" sz="2000" i="1" dirty="0">
                <a:solidFill>
                  <a:srgbClr val="55234F"/>
                </a:solidFill>
                <a:latin typeface="Arial" panose="020B0604020202020204" pitchFamily="34" charset="0"/>
                <a:cs typeface="Arial" panose="020B0604020202020204" pitchFamily="34" charset="0"/>
              </a:rPr>
              <a:t>Expected </a:t>
            </a:r>
            <a:r>
              <a:rPr lang="en-US" sz="2000" i="1" dirty="0" smtClean="0">
                <a:solidFill>
                  <a:srgbClr val="55234F"/>
                </a:solidFill>
                <a:latin typeface="Arial" panose="020B0604020202020204" pitchFamily="34" charset="0"/>
                <a:cs typeface="Arial" panose="020B0604020202020204" pitchFamily="34" charset="0"/>
              </a:rPr>
              <a:t>Growth</a:t>
            </a:r>
            <a:endParaRPr lang="en-US" sz="2000" dirty="0">
              <a:solidFill>
                <a:srgbClr val="55234F"/>
              </a:solidFill>
              <a:latin typeface="Arial" panose="020B0604020202020204" pitchFamily="34" charset="0"/>
              <a:cs typeface="Arial" panose="020B0604020202020204" pitchFamily="34" charset="0"/>
            </a:endParaRPr>
          </a:p>
        </p:txBody>
      </p:sp>
      <p:sp>
        <p:nvSpPr>
          <p:cNvPr id="24" name="Rectangle 2"/>
          <p:cNvSpPr>
            <a:spLocks noChangeArrowheads="1"/>
          </p:cNvSpPr>
          <p:nvPr/>
        </p:nvSpPr>
        <p:spPr bwMode="auto">
          <a:xfrm>
            <a:off x="7326313" y="5486400"/>
            <a:ext cx="1600200" cy="1015663"/>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b="1" i="1" dirty="0" smtClean="0">
                <a:solidFill>
                  <a:srgbClr val="55234F"/>
                </a:solidFill>
                <a:latin typeface="Arial" panose="020B0604020202020204" pitchFamily="34" charset="0"/>
                <a:cs typeface="Arial" panose="020B0604020202020204" pitchFamily="34" charset="0"/>
              </a:rPr>
              <a:t>Exceeds </a:t>
            </a:r>
            <a:r>
              <a:rPr lang="en-US" sz="2000" i="1" dirty="0" smtClean="0">
                <a:solidFill>
                  <a:srgbClr val="55234F"/>
                </a:solidFill>
                <a:latin typeface="Arial" panose="020B0604020202020204" pitchFamily="34" charset="0"/>
                <a:cs typeface="Arial" panose="020B0604020202020204" pitchFamily="34" charset="0"/>
              </a:rPr>
              <a:t>Expected Growth</a:t>
            </a:r>
            <a:endParaRPr lang="en-US" sz="2000" dirty="0">
              <a:solidFill>
                <a:srgbClr val="55234F"/>
              </a:solidFill>
              <a:latin typeface="Arial" panose="020B0604020202020204" pitchFamily="34" charset="0"/>
              <a:cs typeface="Arial" panose="020B0604020202020204" pitchFamily="34" charset="0"/>
            </a:endParaRPr>
          </a:p>
        </p:txBody>
      </p:sp>
      <p:sp>
        <p:nvSpPr>
          <p:cNvPr id="25" name="Shape 394"/>
          <p:cNvSpPr txBox="1">
            <a:spLocks noGrp="1"/>
          </p:cNvSpPr>
          <p:nvPr>
            <p:ph type="title"/>
          </p:nvPr>
        </p:nvSpPr>
        <p:spPr>
          <a:xfrm>
            <a:off x="228601" y="76200"/>
            <a:ext cx="8534399" cy="1066799"/>
          </a:xfrm>
          <a:prstGeom prst="rect">
            <a:avLst/>
          </a:prstGeom>
          <a:noFill/>
          <a:ln>
            <a:noFill/>
          </a:ln>
        </p:spPr>
        <p:txBody>
          <a:bodyPr lIns="91425" tIns="45700" rIns="91425" bIns="45700" anchor="ctr" anchorCtr="0">
            <a:noAutofit/>
          </a:bodyPr>
          <a:lstStyle/>
          <a:p>
            <a:pPr algn="l">
              <a:spcBef>
                <a:spcPts val="0"/>
              </a:spcBef>
              <a:buSzPct val="25000"/>
            </a:pPr>
            <a:r>
              <a:rPr lang="en-US" sz="3600" b="1" i="0" u="none" strike="noStrike" cap="none" baseline="0" dirty="0" smtClean="0">
                <a:latin typeface="Arial"/>
                <a:ea typeface="Arial"/>
                <a:cs typeface="Arial"/>
                <a:sym typeface="Arial"/>
              </a:rPr>
              <a:t>Effectiveness Status for </a:t>
            </a:r>
            <a:r>
              <a:rPr lang="en-US" sz="3600" b="1" i="0" u="none" strike="noStrike" cap="none" dirty="0" smtClean="0">
                <a:latin typeface="Arial"/>
                <a:ea typeface="Arial"/>
                <a:cs typeface="Arial"/>
                <a:sym typeface="Arial"/>
              </a:rPr>
              <a:t>2016 - 2017</a:t>
            </a:r>
            <a:r>
              <a:rPr lang="en-US" sz="3600" b="1" i="0" u="none" strike="noStrike" cap="none" baseline="0" dirty="0" smtClean="0">
                <a:latin typeface="Arial"/>
                <a:ea typeface="Arial"/>
                <a:cs typeface="Arial"/>
                <a:sym typeface="Arial"/>
              </a:rPr>
              <a:t> </a:t>
            </a:r>
            <a:endParaRPr lang="en-US" sz="3600" b="1" i="0" u="none" strike="noStrike" cap="none" baseline="0" dirty="0">
              <a:latin typeface="Arial"/>
              <a:ea typeface="Arial"/>
              <a:cs typeface="Arial"/>
              <a:sym typeface="Arial"/>
            </a:endParaRPr>
          </a:p>
        </p:txBody>
      </p:sp>
      <p:grpSp>
        <p:nvGrpSpPr>
          <p:cNvPr id="26" name="Group 25"/>
          <p:cNvGrpSpPr/>
          <p:nvPr/>
        </p:nvGrpSpPr>
        <p:grpSpPr>
          <a:xfrm>
            <a:off x="223825" y="5486400"/>
            <a:ext cx="3150763" cy="609600"/>
            <a:chOff x="223825" y="5486400"/>
            <a:chExt cx="3150763" cy="609600"/>
          </a:xfrm>
        </p:grpSpPr>
        <p:sp>
          <p:nvSpPr>
            <p:cNvPr id="27" name="Shape 265"/>
            <p:cNvSpPr/>
            <p:nvPr/>
          </p:nvSpPr>
          <p:spPr>
            <a:xfrm>
              <a:off x="238644" y="5519738"/>
              <a:ext cx="3135944" cy="576262"/>
            </a:xfrm>
            <a:prstGeom prst="rect">
              <a:avLst/>
            </a:prstGeom>
            <a:solidFill>
              <a:srgbClr val="74B230"/>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SzPct val="25000"/>
              </a:pPr>
              <a:r>
                <a:rPr lang="en-US" sz="3600" b="1" dirty="0">
                  <a:solidFill>
                    <a:srgbClr val="FFFFFF"/>
                  </a:solidFill>
                  <a:latin typeface="Arial"/>
                  <a:ea typeface="ＭＳ Ｐゴシック"/>
                </a:rPr>
                <a:t>6</a:t>
              </a:r>
            </a:p>
          </p:txBody>
        </p:sp>
        <p:sp>
          <p:nvSpPr>
            <p:cNvPr id="28" name="Shape 275"/>
            <p:cNvSpPr txBox="1"/>
            <p:nvPr/>
          </p:nvSpPr>
          <p:spPr>
            <a:xfrm>
              <a:off x="223825" y="5486400"/>
              <a:ext cx="2824175" cy="516541"/>
            </a:xfrm>
            <a:prstGeom prst="rect">
              <a:avLst/>
            </a:prstGeom>
            <a:noFill/>
            <a:ln>
              <a:noFill/>
            </a:ln>
          </p:spPr>
          <p:txBody>
            <a:bodyPr lIns="91425" tIns="45700" rIns="91425" bIns="45700" anchor="t" anchorCtr="0">
              <a:noAutofit/>
            </a:bodyPr>
            <a:lstStyle/>
            <a:p>
              <a:pPr>
                <a:buClr>
                  <a:srgbClr val="493D36"/>
                </a:buClr>
                <a:buSzPct val="25000"/>
                <a:buFont typeface="Arial"/>
                <a:buNone/>
              </a:pPr>
              <a:r>
                <a:rPr lang="en-US" b="1" dirty="0">
                  <a:solidFill>
                    <a:srgbClr val="FFFFFF"/>
                  </a:solidFill>
                  <a:latin typeface="Arial"/>
                  <a:ea typeface="ＭＳ Ｐゴシック"/>
                </a:rPr>
                <a:t>Contribute </a:t>
              </a:r>
              <a:r>
                <a:rPr lang="en-US" b="1" dirty="0" smtClean="0">
                  <a:solidFill>
                    <a:srgbClr val="FFFFFF"/>
                  </a:solidFill>
                  <a:latin typeface="Arial"/>
                  <a:ea typeface="ＭＳ Ｐゴシック"/>
                </a:rPr>
                <a:t>to </a:t>
              </a:r>
              <a:r>
                <a:rPr lang="en-US" b="1" dirty="0">
                  <a:solidFill>
                    <a:srgbClr val="FFFFFF"/>
                  </a:solidFill>
                  <a:latin typeface="Arial"/>
                  <a:ea typeface="ＭＳ Ｐゴシック"/>
                </a:rPr>
                <a:t>Academic </a:t>
              </a:r>
              <a:br>
                <a:rPr lang="en-US" b="1" dirty="0">
                  <a:solidFill>
                    <a:srgbClr val="FFFFFF"/>
                  </a:solidFill>
                  <a:latin typeface="Arial"/>
                  <a:ea typeface="ＭＳ Ｐゴシック"/>
                </a:rPr>
              </a:br>
              <a:r>
                <a:rPr lang="en-US" b="1" dirty="0" smtClean="0">
                  <a:solidFill>
                    <a:srgbClr val="FFFFFF"/>
                  </a:solidFill>
                  <a:latin typeface="Arial"/>
                  <a:ea typeface="ＭＳ Ｐゴシック"/>
                </a:rPr>
                <a:t>Success  (3 yrs. of data)</a:t>
              </a:r>
              <a:endParaRPr lang="en-US" b="1" dirty="0">
                <a:solidFill>
                  <a:srgbClr val="FFFFFF"/>
                </a:solidFill>
                <a:latin typeface="Arial"/>
                <a:ea typeface="ＭＳ Ｐゴシック"/>
              </a:endParaRPr>
            </a:p>
          </p:txBody>
        </p:sp>
      </p:grpSp>
    </p:spTree>
    <p:extLst>
      <p:ext uri="{BB962C8B-B14F-4D97-AF65-F5344CB8AC3E}">
        <p14:creationId xmlns:p14="http://schemas.microsoft.com/office/powerpoint/2010/main" val="38484867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Shape 497"/>
          <p:cNvSpPr txBox="1">
            <a:spLocks noGrp="1"/>
          </p:cNvSpPr>
          <p:nvPr>
            <p:ph type="title"/>
          </p:nvPr>
        </p:nvSpPr>
        <p:spPr>
          <a:xfrm>
            <a:off x="304800" y="304800"/>
            <a:ext cx="8534399" cy="1066799"/>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600" b="1" i="0" u="none" strike="noStrike" cap="none" baseline="0" dirty="0">
                <a:solidFill>
                  <a:schemeClr val="tx1"/>
                </a:solidFill>
                <a:latin typeface="Arial"/>
                <a:ea typeface="Arial"/>
                <a:cs typeface="Arial"/>
                <a:sym typeface="Arial"/>
              </a:rPr>
              <a:t>Questions about </a:t>
            </a:r>
            <a:r>
              <a:rPr lang="en-US" sz="3600" b="1" i="0" u="none" strike="noStrike" cap="none" baseline="0" dirty="0" smtClean="0">
                <a:solidFill>
                  <a:schemeClr val="tx1"/>
                </a:solidFill>
                <a:latin typeface="Arial"/>
                <a:ea typeface="Arial"/>
                <a:cs typeface="Arial"/>
                <a:sym typeface="Arial"/>
              </a:rPr>
              <a:t>Educator Effectiveness, NCEES </a:t>
            </a:r>
            <a:r>
              <a:rPr lang="en-US" sz="3600" b="1" dirty="0" smtClean="0">
                <a:latin typeface="Arial"/>
                <a:ea typeface="Arial"/>
                <a:cs typeface="Arial"/>
                <a:sym typeface="Arial"/>
              </a:rPr>
              <a:t>or</a:t>
            </a:r>
            <a:r>
              <a:rPr lang="en-US" sz="3600" b="1" i="0" u="none" strike="noStrike" cap="none" baseline="0" dirty="0" smtClean="0">
                <a:solidFill>
                  <a:schemeClr val="tx1"/>
                </a:solidFill>
                <a:latin typeface="Arial"/>
                <a:ea typeface="Arial"/>
                <a:cs typeface="Arial"/>
                <a:sym typeface="Arial"/>
              </a:rPr>
              <a:t> ASW</a:t>
            </a:r>
            <a:endParaRPr lang="en-US" sz="3600" b="1" i="0" u="none" strike="noStrike" cap="none" baseline="0" dirty="0">
              <a:solidFill>
                <a:schemeClr val="tx1"/>
              </a:solidFill>
              <a:latin typeface="Arial"/>
              <a:ea typeface="Arial"/>
              <a:cs typeface="Arial"/>
              <a:sym typeface="Arial"/>
            </a:endParaRPr>
          </a:p>
        </p:txBody>
      </p:sp>
      <p:sp>
        <p:nvSpPr>
          <p:cNvPr id="498" name="Shape 498"/>
          <p:cNvSpPr txBox="1">
            <a:spLocks noGrp="1"/>
          </p:cNvSpPr>
          <p:nvPr>
            <p:ph type="body" idx="1"/>
          </p:nvPr>
        </p:nvSpPr>
        <p:spPr>
          <a:xfrm>
            <a:off x="459367" y="1447800"/>
            <a:ext cx="8608433" cy="5181600"/>
          </a:xfrm>
          <a:prstGeom prst="rect">
            <a:avLst/>
          </a:prstGeom>
          <a:noFill/>
          <a:ln>
            <a:noFill/>
          </a:ln>
        </p:spPr>
        <p:txBody>
          <a:bodyPr lIns="91425" tIns="45700" rIns="91425" bIns="45700" anchor="t" anchorCtr="0">
            <a:noAutofit/>
          </a:bodyPr>
          <a:lstStyle/>
          <a:p>
            <a:pPr marL="0" marR="0" lvl="0" indent="0" algn="l" rtl="0">
              <a:spcBef>
                <a:spcPts val="600"/>
              </a:spcBef>
              <a:buClr>
                <a:srgbClr val="63554C"/>
              </a:buClr>
              <a:buSzPct val="25000"/>
              <a:buFont typeface="Arial"/>
              <a:buNone/>
            </a:pPr>
            <a:r>
              <a:rPr lang="en-US" sz="2800" b="1" i="0" u="none" strike="noStrike" cap="none" baseline="0" dirty="0" smtClean="0">
                <a:solidFill>
                  <a:schemeClr val="tx1"/>
                </a:solidFill>
                <a:latin typeface="Arial"/>
                <a:ea typeface="Arial"/>
                <a:cs typeface="Arial"/>
                <a:sym typeface="Arial"/>
              </a:rPr>
              <a:t>Visit</a:t>
            </a:r>
            <a:endParaRPr lang="en-US" sz="2800" b="1" i="1" u="none" strike="noStrike" cap="none" baseline="0" dirty="0">
              <a:solidFill>
                <a:schemeClr val="tx1"/>
              </a:solidFill>
              <a:latin typeface="Arial"/>
              <a:ea typeface="Arial"/>
              <a:cs typeface="Arial"/>
              <a:sym typeface="Arial"/>
            </a:endParaRPr>
          </a:p>
          <a:p>
            <a:pPr marL="0" marR="0" lvl="0" indent="0" algn="l" rtl="0">
              <a:spcBef>
                <a:spcPts val="600"/>
              </a:spcBef>
              <a:buClr>
                <a:srgbClr val="63554C"/>
              </a:buClr>
              <a:buSzPct val="25000"/>
              <a:buFont typeface="Arial"/>
              <a:buNone/>
            </a:pPr>
            <a:r>
              <a:rPr lang="en-US" sz="2400" b="1" i="0" u="sng" strike="noStrike" cap="none" baseline="0" dirty="0" smtClean="0">
                <a:solidFill>
                  <a:schemeClr val="hlink"/>
                </a:solidFill>
                <a:latin typeface="Arial"/>
                <a:ea typeface="Arial"/>
                <a:cs typeface="Arial"/>
                <a:sym typeface="Arial"/>
                <a:hlinkClick r:id="rId4"/>
              </a:rPr>
              <a:t>www.ncpublicschools.org/effectiveness-model</a:t>
            </a:r>
            <a:r>
              <a:rPr lang="en-US" sz="2400" b="1" i="0" u="none" strike="noStrike" cap="none" baseline="0" dirty="0" smtClean="0">
                <a:solidFill>
                  <a:srgbClr val="63554C"/>
                </a:solidFill>
                <a:latin typeface="Arial"/>
                <a:ea typeface="Arial"/>
                <a:cs typeface="Arial"/>
                <a:sym typeface="Arial"/>
              </a:rPr>
              <a:t>  </a:t>
            </a:r>
            <a:endParaRPr lang="en-US" sz="2400" b="1" dirty="0"/>
          </a:p>
          <a:p>
            <a:pPr marL="0" marR="0" lvl="0" indent="0" algn="l" rtl="0">
              <a:spcBef>
                <a:spcPts val="600"/>
              </a:spcBef>
              <a:buClr>
                <a:srgbClr val="63554C"/>
              </a:buClr>
              <a:buSzPct val="25000"/>
              <a:buFont typeface="Arial"/>
              <a:buNone/>
            </a:pPr>
            <a:r>
              <a:rPr lang="en-US" sz="2800" b="1" i="1" u="none" strike="noStrike" cap="none" baseline="0" dirty="0" smtClean="0">
                <a:solidFill>
                  <a:schemeClr val="tx1"/>
                </a:solidFill>
                <a:latin typeface="Arial"/>
                <a:ea typeface="Arial"/>
                <a:cs typeface="Arial"/>
                <a:sym typeface="Arial"/>
              </a:rPr>
              <a:t>or</a:t>
            </a:r>
            <a:r>
              <a:rPr lang="en-US" sz="2800" b="1" i="0" u="none" strike="noStrike" cap="none" dirty="0" smtClean="0">
                <a:solidFill>
                  <a:srgbClr val="63554C"/>
                </a:solidFill>
                <a:latin typeface="Arial"/>
                <a:ea typeface="Arial"/>
                <a:cs typeface="Arial"/>
                <a:sym typeface="Arial"/>
              </a:rPr>
              <a:t> </a:t>
            </a:r>
          </a:p>
          <a:p>
            <a:pPr marL="0" lvl="0" indent="0">
              <a:spcBef>
                <a:spcPts val="600"/>
              </a:spcBef>
              <a:buSzPct val="25000"/>
              <a:buNone/>
            </a:pPr>
            <a:r>
              <a:rPr lang="en-US" sz="2400" b="1" dirty="0">
                <a:latin typeface="Arial" panose="020B0604020202020204" pitchFamily="34" charset="0"/>
                <a:cs typeface="Arial" panose="020B0604020202020204" pitchFamily="34" charset="0"/>
                <a:hlinkClick r:id="rId5"/>
              </a:rPr>
              <a:t>http://</a:t>
            </a:r>
            <a:r>
              <a:rPr lang="en-US" sz="2400" b="1" dirty="0" smtClean="0">
                <a:latin typeface="Arial" panose="020B0604020202020204" pitchFamily="34" charset="0"/>
                <a:cs typeface="Arial" panose="020B0604020202020204" pitchFamily="34" charset="0"/>
                <a:hlinkClick r:id="rId5"/>
              </a:rPr>
              <a:t>ncees.ncdpi.wikispaces.net/</a:t>
            </a:r>
            <a:br>
              <a:rPr lang="en-US" sz="2400" b="1" dirty="0" smtClean="0">
                <a:latin typeface="Arial" panose="020B0604020202020204" pitchFamily="34" charset="0"/>
                <a:cs typeface="Arial" panose="020B0604020202020204" pitchFamily="34" charset="0"/>
                <a:hlinkClick r:id="rId5"/>
              </a:rPr>
            </a:br>
            <a:r>
              <a:rPr lang="en-US" sz="2400" b="1" dirty="0" err="1" smtClean="0">
                <a:latin typeface="Arial" panose="020B0604020202020204" pitchFamily="34" charset="0"/>
                <a:cs typeface="Arial" panose="020B0604020202020204" pitchFamily="34" charset="0"/>
                <a:hlinkClick r:id="rId5"/>
              </a:rPr>
              <a:t>NCEES+Wiki</a:t>
            </a:r>
            <a:r>
              <a:rPr lang="en-US" sz="2400" b="1" dirty="0" smtClean="0">
                <a:latin typeface="Arial" panose="020B0604020202020204" pitchFamily="34" charset="0"/>
                <a:cs typeface="Arial" panose="020B0604020202020204" pitchFamily="34" charset="0"/>
              </a:rPr>
              <a:t> </a:t>
            </a:r>
          </a:p>
          <a:p>
            <a:pPr marL="0" indent="0">
              <a:spcBef>
                <a:spcPts val="600"/>
              </a:spcBef>
              <a:buSzPct val="25000"/>
              <a:buNone/>
            </a:pPr>
            <a:r>
              <a:rPr lang="en-US" sz="2800" b="1" i="1" dirty="0">
                <a:latin typeface="Arial"/>
                <a:ea typeface="Arial"/>
                <a:cs typeface="Arial"/>
                <a:sym typeface="Arial"/>
              </a:rPr>
              <a:t>or</a:t>
            </a:r>
            <a:r>
              <a:rPr lang="en-US" sz="2800" b="1" dirty="0">
                <a:solidFill>
                  <a:srgbClr val="63554C"/>
                </a:solidFill>
                <a:latin typeface="Arial"/>
                <a:ea typeface="Arial"/>
                <a:cs typeface="Arial"/>
                <a:sym typeface="Arial"/>
              </a:rPr>
              <a:t> </a:t>
            </a:r>
            <a:endParaRPr lang="en-US" sz="2800" b="1" dirty="0" smtClean="0">
              <a:solidFill>
                <a:srgbClr val="63554C"/>
              </a:solidFill>
              <a:latin typeface="Arial"/>
              <a:ea typeface="Arial"/>
              <a:cs typeface="Arial"/>
              <a:sym typeface="Arial"/>
            </a:endParaRPr>
          </a:p>
          <a:p>
            <a:pPr marL="0" indent="0">
              <a:spcBef>
                <a:spcPts val="600"/>
              </a:spcBef>
              <a:buSzPct val="25000"/>
              <a:buNone/>
            </a:pPr>
            <a:r>
              <a:rPr lang="en-US" sz="2800" b="1" dirty="0">
                <a:latin typeface="Arial"/>
                <a:ea typeface="Arial"/>
                <a:cs typeface="Arial"/>
                <a:sym typeface="Arial"/>
              </a:rPr>
              <a:t>ASW </a:t>
            </a:r>
            <a:r>
              <a:rPr lang="en-US" sz="2800" b="1" dirty="0" smtClean="0">
                <a:latin typeface="Arial"/>
                <a:ea typeface="Arial"/>
                <a:cs typeface="Arial"/>
                <a:sym typeface="Arial"/>
              </a:rPr>
              <a:t>Wiki at </a:t>
            </a:r>
            <a:r>
              <a:rPr lang="en-US" sz="2800" b="1" dirty="0">
                <a:solidFill>
                  <a:srgbClr val="63554C"/>
                </a:solidFill>
                <a:latin typeface="Arial"/>
                <a:ea typeface="Arial"/>
                <a:cs typeface="Arial"/>
                <a:sym typeface="Arial"/>
                <a:hlinkClick r:id="rId6"/>
              </a:rPr>
              <a:t>http://ncasw.ncdpi.wikispaces.net</a:t>
            </a:r>
            <a:r>
              <a:rPr lang="en-US" sz="2800" b="1" dirty="0" smtClean="0">
                <a:solidFill>
                  <a:srgbClr val="63554C"/>
                </a:solidFill>
                <a:latin typeface="Arial"/>
                <a:ea typeface="Arial"/>
                <a:cs typeface="Arial"/>
                <a:sym typeface="Arial"/>
                <a:hlinkClick r:id="rId6"/>
              </a:rPr>
              <a:t>/</a:t>
            </a:r>
            <a:r>
              <a:rPr lang="en-US" sz="2800" b="1" dirty="0" smtClean="0">
                <a:solidFill>
                  <a:srgbClr val="63554C"/>
                </a:solidFill>
                <a:latin typeface="Arial"/>
                <a:ea typeface="Arial"/>
                <a:cs typeface="Arial"/>
                <a:sym typeface="Arial"/>
              </a:rPr>
              <a:t> </a:t>
            </a:r>
            <a:endParaRPr lang="en-US" sz="2800" b="1" dirty="0">
              <a:solidFill>
                <a:srgbClr val="63554C"/>
              </a:solidFill>
              <a:latin typeface="Arial"/>
              <a:ea typeface="Arial"/>
              <a:cs typeface="Arial"/>
              <a:sym typeface="Arial"/>
            </a:endParaRPr>
          </a:p>
          <a:p>
            <a:pPr marL="0" lvl="0" indent="0">
              <a:spcBef>
                <a:spcPts val="600"/>
              </a:spcBef>
              <a:buSzPct val="25000"/>
              <a:buNone/>
            </a:pPr>
            <a:endParaRPr lang="en-US" sz="2800" b="1" i="0" u="none" strike="noStrike" cap="none" baseline="0" dirty="0" smtClean="0">
              <a:latin typeface="Arial"/>
              <a:ea typeface="Arial"/>
              <a:cs typeface="Arial"/>
              <a:sym typeface="Arial"/>
            </a:endParaRPr>
          </a:p>
          <a:p>
            <a:pPr marL="0" lvl="0" indent="0">
              <a:spcBef>
                <a:spcPts val="600"/>
              </a:spcBef>
              <a:buSzPct val="25000"/>
              <a:buNone/>
            </a:pPr>
            <a:r>
              <a:rPr lang="en-US" sz="2400" b="1" dirty="0" smtClean="0">
                <a:latin typeface="Arial"/>
                <a:ea typeface="Arial"/>
                <a:cs typeface="Arial"/>
                <a:sym typeface="Arial"/>
              </a:rPr>
              <a:t>You can also e</a:t>
            </a:r>
            <a:r>
              <a:rPr lang="en-US" sz="2400" b="1" i="0" u="none" strike="noStrike" cap="none" baseline="0" dirty="0" smtClean="0">
                <a:latin typeface="Arial"/>
                <a:ea typeface="Arial"/>
                <a:cs typeface="Arial"/>
                <a:sym typeface="Arial"/>
              </a:rPr>
              <a:t>mail questions to</a:t>
            </a:r>
          </a:p>
          <a:p>
            <a:pPr marL="0" lvl="0" indent="0">
              <a:spcBef>
                <a:spcPts val="600"/>
              </a:spcBef>
              <a:buSzPct val="25000"/>
              <a:buNone/>
            </a:pPr>
            <a:r>
              <a:rPr lang="en-US" sz="2400" b="1" dirty="0" smtClean="0">
                <a:solidFill>
                  <a:srgbClr val="63554C"/>
                </a:solidFill>
                <a:latin typeface="Arial"/>
                <a:ea typeface="Arial"/>
                <a:cs typeface="Arial"/>
                <a:sym typeface="Arial"/>
              </a:rPr>
              <a:t>Liz </a:t>
            </a:r>
            <a:r>
              <a:rPr lang="en-US" sz="2400" b="1" dirty="0" err="1" smtClean="0">
                <a:solidFill>
                  <a:srgbClr val="63554C"/>
                </a:solidFill>
                <a:latin typeface="Arial"/>
                <a:ea typeface="Arial"/>
                <a:cs typeface="Arial"/>
                <a:sym typeface="Arial"/>
              </a:rPr>
              <a:t>Droessler</a:t>
            </a:r>
            <a:r>
              <a:rPr lang="en-US" sz="2400" b="1" dirty="0" smtClean="0">
                <a:solidFill>
                  <a:srgbClr val="63554C"/>
                </a:solidFill>
                <a:latin typeface="Arial"/>
                <a:ea typeface="Arial"/>
                <a:cs typeface="Arial"/>
                <a:sym typeface="Arial"/>
              </a:rPr>
              <a:t>:  egrimes-droessler@wcpss.net </a:t>
            </a:r>
            <a:endParaRPr lang="en-US" sz="2400" b="1" i="0" u="none" strike="noStrike" cap="none" baseline="0" dirty="0">
              <a:solidFill>
                <a:srgbClr val="63554C"/>
              </a:solidFill>
              <a:latin typeface="Arial"/>
              <a:ea typeface="Arial"/>
              <a:cs typeface="Arial"/>
              <a:sym typeface="Arial"/>
            </a:endParaRPr>
          </a:p>
        </p:txBody>
      </p:sp>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3368999"/>
            <a:ext cx="4343400" cy="776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67600" y="5205797"/>
            <a:ext cx="1558834" cy="872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10798190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b="1" dirty="0">
                <a:hlinkClick r:id="rId3"/>
              </a:rPr>
              <a:t>http://</a:t>
            </a:r>
            <a:r>
              <a:rPr lang="en-US" b="1" dirty="0" smtClean="0">
                <a:hlinkClick r:id="rId3"/>
              </a:rPr>
              <a:t>tinyurl.com/Wake-ASW</a:t>
            </a:r>
            <a:endParaRPr lang="en-US" b="1" dirty="0" smtClean="0"/>
          </a:p>
          <a:p>
            <a:endParaRPr lang="en-US" b="1" dirty="0"/>
          </a:p>
          <a:p>
            <a:r>
              <a:rPr lang="en-US" b="1" dirty="0">
                <a:hlinkClick r:id="rId4"/>
              </a:rPr>
              <a:t>http://</a:t>
            </a:r>
            <a:r>
              <a:rPr lang="en-US" b="1" dirty="0" smtClean="0">
                <a:hlinkClick r:id="rId4"/>
              </a:rPr>
              <a:t>tinyurl.com/Wake-Artsfolio</a:t>
            </a:r>
            <a:endParaRPr lang="en-US" b="1" dirty="0" smtClean="0"/>
          </a:p>
          <a:p>
            <a:endParaRPr lang="en-US" b="1" dirty="0"/>
          </a:p>
          <a:p>
            <a:r>
              <a:rPr lang="en-US" b="1" dirty="0" smtClean="0"/>
              <a:t>PLTs</a:t>
            </a:r>
            <a:endParaRPr lang="en-US" dirty="0"/>
          </a:p>
        </p:txBody>
      </p:sp>
    </p:spTree>
    <p:extLst>
      <p:ext uri="{BB962C8B-B14F-4D97-AF65-F5344CB8AC3E}">
        <p14:creationId xmlns:p14="http://schemas.microsoft.com/office/powerpoint/2010/main" val="72575695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Pieces of Gold</a:t>
            </a:r>
            <a:endParaRPr lang="en-US" dirty="0"/>
          </a:p>
        </p:txBody>
      </p:sp>
      <p:sp>
        <p:nvSpPr>
          <p:cNvPr id="3" name="Content Placeholder 2"/>
          <p:cNvSpPr>
            <a:spLocks noGrp="1"/>
          </p:cNvSpPr>
          <p:nvPr>
            <p:ph idx="1"/>
          </p:nvPr>
        </p:nvSpPr>
        <p:spPr>
          <a:xfrm>
            <a:off x="76200" y="2027237"/>
            <a:ext cx="9067800" cy="4525963"/>
          </a:xfrm>
        </p:spPr>
        <p:txBody>
          <a:bodyPr/>
          <a:lstStyle/>
          <a:p>
            <a:r>
              <a:rPr lang="en-US" b="1" dirty="0" smtClean="0"/>
              <a:t>Audition Registration </a:t>
            </a:r>
            <a:r>
              <a:rPr lang="en-US" dirty="0" smtClean="0"/>
              <a:t>@</a:t>
            </a:r>
            <a:r>
              <a:rPr lang="en-US" sz="2000" b="1" dirty="0" smtClean="0">
                <a:hlinkClick r:id="rId3"/>
              </a:rPr>
              <a:t>http</a:t>
            </a:r>
            <a:r>
              <a:rPr lang="en-US" sz="2000" b="1" dirty="0">
                <a:hlinkClick r:id="rId3"/>
              </a:rPr>
              <a:t>://</a:t>
            </a:r>
            <a:r>
              <a:rPr lang="en-US" sz="2000" b="1" dirty="0" smtClean="0">
                <a:hlinkClick r:id="rId3"/>
              </a:rPr>
              <a:t>tinyurl.com/Pieces-Gold-2015</a:t>
            </a:r>
            <a:endParaRPr lang="en-US" sz="1200" b="1" dirty="0"/>
          </a:p>
          <a:p>
            <a:r>
              <a:rPr lang="en-US" b="1" dirty="0" smtClean="0"/>
              <a:t>Info was emailed </a:t>
            </a:r>
            <a:r>
              <a:rPr lang="en-US" dirty="0" smtClean="0"/>
              <a:t>but also posted on Arts Ed Wiki     </a:t>
            </a:r>
            <a:r>
              <a:rPr lang="en-US" dirty="0" smtClean="0">
                <a:solidFill>
                  <a:schemeClr val="accent1">
                    <a:lumMod val="75000"/>
                  </a:schemeClr>
                </a:solidFill>
              </a:rPr>
              <a:t>arts-education-wake.wikispaces.com</a:t>
            </a:r>
          </a:p>
          <a:p>
            <a:r>
              <a:rPr lang="en-US" b="1" dirty="0" smtClean="0"/>
              <a:t>Welcome Mid/High participation (video ok)</a:t>
            </a:r>
          </a:p>
          <a:p>
            <a:r>
              <a:rPr lang="en-US" b="1" dirty="0" smtClean="0"/>
              <a:t>Auditions @ Broughton High 12/2 &amp; 12/4</a:t>
            </a:r>
          </a:p>
          <a:p>
            <a:r>
              <a:rPr lang="en-US" b="1" dirty="0" smtClean="0"/>
              <a:t>Dress Rehearsal &amp; Performance 3/3-4/15</a:t>
            </a:r>
          </a:p>
          <a:p>
            <a:r>
              <a:rPr lang="en-US" b="1" dirty="0" smtClean="0"/>
              <a:t>Gifts of Gold Info will be available in October</a:t>
            </a:r>
          </a:p>
          <a:p>
            <a:pPr marL="0" indent="0">
              <a:buNone/>
            </a:pPr>
            <a:endParaRPr lang="en-US" dirty="0"/>
          </a:p>
        </p:txBody>
      </p:sp>
      <p:pic>
        <p:nvPicPr>
          <p:cNvPr id="7170" name="Picture 2" descr="C:\Users\egrimes-droessler\AppData\Local\Microsoft\Windows\Temporary Internet Files\Content.IE5\URAF4VY1\MC900441382[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2177"/>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991664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a:t>
            </a:r>
            <a:endParaRPr lang="en-US" dirty="0"/>
          </a:p>
        </p:txBody>
      </p:sp>
      <p:sp>
        <p:nvSpPr>
          <p:cNvPr id="3" name="Content Placeholder 2"/>
          <p:cNvSpPr>
            <a:spLocks noGrp="1"/>
          </p:cNvSpPr>
          <p:nvPr>
            <p:ph idx="1"/>
          </p:nvPr>
        </p:nvSpPr>
        <p:spPr/>
        <p:txBody>
          <a:bodyPr/>
          <a:lstStyle/>
          <a:p>
            <a:r>
              <a:rPr lang="en-US" b="1" dirty="0" smtClean="0"/>
              <a:t>Literacy in the Arts for Middle School</a:t>
            </a:r>
          </a:p>
          <a:p>
            <a:pPr marL="0" indent="0" algn="ctr">
              <a:buNone/>
            </a:pPr>
            <a:r>
              <a:rPr lang="en-US" dirty="0" smtClean="0"/>
              <a:t>SRN – </a:t>
            </a:r>
            <a:r>
              <a:rPr lang="en-US" b="1" dirty="0" smtClean="0"/>
              <a:t>155141203</a:t>
            </a:r>
          </a:p>
          <a:p>
            <a:pPr marL="0" indent="0" algn="ctr">
              <a:buNone/>
            </a:pPr>
            <a:endParaRPr lang="en-US" b="1" dirty="0"/>
          </a:p>
          <a:p>
            <a:r>
              <a:rPr lang="en-US" b="1" dirty="0" smtClean="0"/>
              <a:t>Kiln Repair Status -   </a:t>
            </a:r>
            <a:r>
              <a:rPr lang="en-US" b="1" dirty="0"/>
              <a:t>http://tinyurl.com/Wakekiln</a:t>
            </a:r>
            <a:endParaRPr lang="en-US" b="1" dirty="0" smtClean="0"/>
          </a:p>
          <a:p>
            <a:pPr marL="0" indent="0">
              <a:buNone/>
            </a:pPr>
            <a:endParaRPr lang="en-US" dirty="0" smtClean="0"/>
          </a:p>
          <a:p>
            <a:pPr marL="0" indent="0">
              <a:buNone/>
            </a:pPr>
            <a:endParaRPr lang="en-US" dirty="0"/>
          </a:p>
          <a:p>
            <a:pPr marL="0" indent="0" algn="ctr">
              <a:buNone/>
            </a:pPr>
            <a:endParaRPr lang="en-US" dirty="0"/>
          </a:p>
        </p:txBody>
      </p:sp>
    </p:spTree>
    <p:extLst>
      <p:ext uri="{BB962C8B-B14F-4D97-AF65-F5344CB8AC3E}">
        <p14:creationId xmlns:p14="http://schemas.microsoft.com/office/powerpoint/2010/main" val="147383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Dept. Chair Mtg. Needs</a:t>
            </a:r>
            <a:endParaRPr lang="en-US" dirty="0"/>
          </a:p>
        </p:txBody>
      </p:sp>
      <p:pic>
        <p:nvPicPr>
          <p:cNvPr id="4" name="Picture 5" descr="C:\Users\egrimes-droessler\AppData\Local\Microsoft\Windows\Temporary Internet Files\Content.IE5\PGT384CS\MC900441312[1].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09800" y="1066800"/>
            <a:ext cx="4495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533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8600"/>
            <a:ext cx="7772400" cy="1470025"/>
          </a:xfrm>
        </p:spPr>
        <p:txBody>
          <a:bodyPr/>
          <a:lstStyle/>
          <a:p>
            <a:r>
              <a:rPr lang="en-US" dirty="0" smtClean="0"/>
              <a:t>OPPORTUNITY</a:t>
            </a:r>
            <a:endParaRPr lang="en-US" dirty="0"/>
          </a:p>
        </p:txBody>
      </p:sp>
      <p:sp>
        <p:nvSpPr>
          <p:cNvPr id="3" name="Subtitle 2"/>
          <p:cNvSpPr>
            <a:spLocks noGrp="1"/>
          </p:cNvSpPr>
          <p:nvPr>
            <p:ph type="subTitle" idx="1"/>
          </p:nvPr>
        </p:nvSpPr>
        <p:spPr>
          <a:xfrm>
            <a:off x="1447800" y="1828800"/>
            <a:ext cx="6400800" cy="1752600"/>
          </a:xfrm>
        </p:spPr>
        <p:txBody>
          <a:bodyPr>
            <a:normAutofit/>
          </a:bodyPr>
          <a:lstStyle/>
          <a:p>
            <a:r>
              <a:rPr lang="en-US" dirty="0" smtClean="0">
                <a:hlinkClick r:id="rId3"/>
              </a:rPr>
              <a:t>Roller Coaster vs. Merry Go Round</a:t>
            </a:r>
            <a:endParaRPr lang="en-US" dirty="0" smtClean="0"/>
          </a:p>
        </p:txBody>
      </p:sp>
      <p:pic>
        <p:nvPicPr>
          <p:cNvPr id="5122" name="Picture 2" descr="C:\Users\egrimes-droessler\AppData\Local\Microsoft\Windows\Temporary Internet Files\Content.IE5\DTWE1ORT\MC90015015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4496554"/>
            <a:ext cx="2848824" cy="213510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egrimes-droessler\AppData\Local\Microsoft\Windows\Temporary Internet Files\Content.IE5\URAF4VY1\MC90019078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17606" y="4115890"/>
            <a:ext cx="3326394" cy="2726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434550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1" name="Text Placeholder 3"/>
          <p:cNvSpPr txBox="1">
            <a:spLocks/>
          </p:cNvSpPr>
          <p:nvPr/>
        </p:nvSpPr>
        <p:spPr>
          <a:xfrm>
            <a:off x="326017" y="1511427"/>
            <a:ext cx="2036183" cy="4691063"/>
          </a:xfrm>
          <a:prstGeom prst="rect">
            <a:avLst/>
          </a:prstGeom>
          <a:solidFill>
            <a:srgbClr val="74B230"/>
          </a:solidFill>
          <a:ln>
            <a:noFill/>
          </a:ln>
        </p:spPr>
        <p:txBody>
          <a:bodyPr lIns="91425" tIns="91425" rIns="91425" bIns="91425" anchor="t" anchorCtr="0"/>
          <a:lstStyle>
            <a:defPPr marR="0" algn="l" rtl="0">
              <a:lnSpc>
                <a:spcPct val="100000"/>
              </a:lnSpc>
              <a:spcBef>
                <a:spcPts val="0"/>
              </a:spcBef>
              <a:spcAft>
                <a:spcPts val="0"/>
              </a:spcAft>
            </a:defPPr>
            <a:lvl1pPr marL="0" marR="0" indent="0" algn="l" rtl="0">
              <a:lnSpc>
                <a:spcPct val="100000"/>
              </a:lnSpc>
              <a:spcBef>
                <a:spcPts val="640"/>
              </a:spcBef>
              <a:spcAft>
                <a:spcPts val="0"/>
              </a:spcAft>
              <a:buClr>
                <a:srgbClr val="63554C"/>
              </a:buClr>
              <a:buFont typeface="Arial"/>
              <a:buNone/>
              <a:defRPr sz="1400" b="0" i="0" u="none" strike="noStrike" cap="none" baseline="0">
                <a:solidFill>
                  <a:srgbClr val="63554C"/>
                </a:solidFill>
                <a:latin typeface="Arial"/>
                <a:ea typeface="Arial"/>
                <a:cs typeface="Arial"/>
                <a:sym typeface="Arial"/>
              </a:defRPr>
            </a:lvl1pPr>
            <a:lvl2pPr marL="457200" marR="0" indent="0" algn="l" rtl="0">
              <a:lnSpc>
                <a:spcPct val="100000"/>
              </a:lnSpc>
              <a:spcBef>
                <a:spcPts val="640"/>
              </a:spcBef>
              <a:spcAft>
                <a:spcPts val="0"/>
              </a:spcAft>
              <a:buClr>
                <a:srgbClr val="63554C"/>
              </a:buClr>
              <a:buFont typeface="Arial"/>
              <a:buNone/>
              <a:defRPr sz="1200" b="0" i="0" u="none" strike="noStrike" cap="none" baseline="0">
                <a:solidFill>
                  <a:srgbClr val="63554C"/>
                </a:solidFill>
                <a:latin typeface="Arial"/>
                <a:ea typeface="Arial"/>
                <a:cs typeface="Arial"/>
                <a:sym typeface="Arial"/>
              </a:defRPr>
            </a:lvl2pPr>
            <a:lvl3pPr marL="914400" marR="0" indent="0" algn="l" rtl="0">
              <a:lnSpc>
                <a:spcPct val="100000"/>
              </a:lnSpc>
              <a:spcBef>
                <a:spcPts val="640"/>
              </a:spcBef>
              <a:spcAft>
                <a:spcPts val="0"/>
              </a:spcAft>
              <a:buClr>
                <a:srgbClr val="63554C"/>
              </a:buClr>
              <a:buFont typeface="Arial"/>
              <a:buNone/>
              <a:defRPr sz="1000" b="0" i="0" u="none" strike="noStrike" cap="none" baseline="0">
                <a:solidFill>
                  <a:srgbClr val="63554C"/>
                </a:solidFill>
                <a:latin typeface="Arial"/>
                <a:ea typeface="Arial"/>
                <a:cs typeface="Arial"/>
                <a:sym typeface="Arial"/>
              </a:defRPr>
            </a:lvl3pPr>
            <a:lvl4pPr marL="1371600" marR="0" indent="0" algn="l" rtl="0">
              <a:lnSpc>
                <a:spcPct val="100000"/>
              </a:lnSpc>
              <a:spcBef>
                <a:spcPts val="640"/>
              </a:spcBef>
              <a:spcAft>
                <a:spcPts val="0"/>
              </a:spcAft>
              <a:buClr>
                <a:srgbClr val="63554C"/>
              </a:buClr>
              <a:buFont typeface="Arial"/>
              <a:buNone/>
              <a:defRPr sz="900" b="0" i="0" u="none" strike="noStrike" cap="none" baseline="0">
                <a:solidFill>
                  <a:srgbClr val="63554C"/>
                </a:solidFill>
                <a:latin typeface="Arial"/>
                <a:ea typeface="Arial"/>
                <a:cs typeface="Arial"/>
                <a:sym typeface="Arial"/>
              </a:defRPr>
            </a:lvl4pPr>
            <a:lvl5pPr marL="1828800" marR="0" indent="0" algn="l" rtl="0">
              <a:lnSpc>
                <a:spcPct val="100000"/>
              </a:lnSpc>
              <a:spcBef>
                <a:spcPts val="640"/>
              </a:spcBef>
              <a:spcAft>
                <a:spcPts val="0"/>
              </a:spcAft>
              <a:buClr>
                <a:srgbClr val="63554C"/>
              </a:buClr>
              <a:buFont typeface="Arial"/>
              <a:buNone/>
              <a:defRPr sz="900" b="0" i="0" u="none" strike="noStrike" cap="none" baseline="0">
                <a:solidFill>
                  <a:srgbClr val="63554C"/>
                </a:solidFill>
                <a:latin typeface="Arial"/>
                <a:ea typeface="Arial"/>
                <a:cs typeface="Arial"/>
                <a:sym typeface="Arial"/>
              </a:defRPr>
            </a:lvl5pPr>
            <a:lvl6pPr marL="22860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9pPr>
          </a:lstStyle>
          <a:p>
            <a:pPr>
              <a:defRPr/>
            </a:pPr>
            <a:endParaRPr lang="en-US" dirty="0" smtClean="0"/>
          </a:p>
          <a:p>
            <a:pPr>
              <a:defRPr/>
            </a:pPr>
            <a:endParaRPr lang="en-US" dirty="0" smtClean="0"/>
          </a:p>
          <a:p>
            <a:pPr>
              <a:defRPr/>
            </a:pPr>
            <a:r>
              <a:rPr lang="en-US" sz="2800" dirty="0" smtClean="0"/>
              <a:t/>
            </a:r>
            <a:br>
              <a:rPr lang="en-US" sz="2800" dirty="0" smtClean="0"/>
            </a:br>
            <a:endParaRPr lang="en-US" sz="2800" dirty="0"/>
          </a:p>
        </p:txBody>
      </p:sp>
      <p:sp>
        <p:nvSpPr>
          <p:cNvPr id="344" name="Shape 344"/>
          <p:cNvSpPr txBox="1">
            <a:spLocks noGrp="1"/>
          </p:cNvSpPr>
          <p:nvPr>
            <p:ph type="title"/>
          </p:nvPr>
        </p:nvSpPr>
        <p:spPr>
          <a:xfrm>
            <a:off x="304800" y="304800"/>
            <a:ext cx="8534399" cy="1066799"/>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600" b="1" i="0" u="none" strike="noStrike" cap="none" baseline="0" dirty="0">
                <a:latin typeface="Arial"/>
                <a:ea typeface="Arial"/>
                <a:cs typeface="Arial"/>
                <a:sym typeface="Arial"/>
              </a:rPr>
              <a:t>Overview of Standard 6</a:t>
            </a:r>
          </a:p>
        </p:txBody>
      </p:sp>
      <p:sp>
        <p:nvSpPr>
          <p:cNvPr id="2" name="Rectangle 1"/>
          <p:cNvSpPr/>
          <p:nvPr/>
        </p:nvSpPr>
        <p:spPr>
          <a:xfrm>
            <a:off x="533400" y="2851588"/>
            <a:ext cx="1655183" cy="1641060"/>
          </a:xfrm>
          <a:prstGeom prst="rect">
            <a:avLst/>
          </a:prstGeom>
          <a:solidFill>
            <a:srgbClr val="3E323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EF6F1"/>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799" y="2704629"/>
            <a:ext cx="1763133" cy="2100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Shape 335"/>
          <p:cNvSpPr txBox="1"/>
          <p:nvPr/>
        </p:nvSpPr>
        <p:spPr>
          <a:xfrm>
            <a:off x="762000" y="3342967"/>
            <a:ext cx="1142999" cy="924233"/>
          </a:xfrm>
          <a:prstGeom prst="rect">
            <a:avLst/>
          </a:prstGeom>
          <a:noFill/>
          <a:ln>
            <a:noFill/>
          </a:ln>
        </p:spPr>
        <p:txBody>
          <a:bodyPr lIns="91425" tIns="45700" rIns="91425" bIns="45700" anchor="t" anchorCtr="0">
            <a:noAutofit/>
          </a:bodyPr>
          <a:lstStyle/>
          <a:p>
            <a:pPr algn="r">
              <a:buSzPct val="25000"/>
            </a:pPr>
            <a:r>
              <a:rPr lang="en-US" sz="1200" b="1" dirty="0"/>
              <a:t>Contribute </a:t>
            </a:r>
            <a:r>
              <a:rPr lang="en-US" sz="1200" b="1" dirty="0" smtClean="0"/>
              <a:t>                              to </a:t>
            </a:r>
            <a:r>
              <a:rPr lang="en-US" sz="1200" b="1" dirty="0"/>
              <a:t>Academic </a:t>
            </a:r>
            <a:br>
              <a:rPr lang="en-US" sz="1200" b="1" dirty="0"/>
            </a:br>
            <a:r>
              <a:rPr lang="en-US" sz="1200" b="1" dirty="0"/>
              <a:t>Success</a:t>
            </a:r>
          </a:p>
        </p:txBody>
      </p:sp>
      <p:grpSp>
        <p:nvGrpSpPr>
          <p:cNvPr id="3" name="Group 2"/>
          <p:cNvGrpSpPr/>
          <p:nvPr/>
        </p:nvGrpSpPr>
        <p:grpSpPr>
          <a:xfrm>
            <a:off x="2558257" y="2006600"/>
            <a:ext cx="5290343" cy="3784600"/>
            <a:chOff x="2448139" y="1524000"/>
            <a:chExt cx="5290343" cy="3784600"/>
          </a:xfrm>
        </p:grpSpPr>
        <p:grpSp>
          <p:nvGrpSpPr>
            <p:cNvPr id="345" name="Shape 345"/>
            <p:cNvGrpSpPr/>
            <p:nvPr/>
          </p:nvGrpSpPr>
          <p:grpSpPr>
            <a:xfrm>
              <a:off x="2448933" y="1600200"/>
              <a:ext cx="5289549" cy="3708400"/>
              <a:chOff x="2448933" y="1638790"/>
              <a:chExt cx="5289549" cy="3708400"/>
            </a:xfrm>
          </p:grpSpPr>
          <p:sp>
            <p:nvSpPr>
              <p:cNvPr id="349" name="Shape 349"/>
              <p:cNvSpPr/>
              <p:nvPr/>
            </p:nvSpPr>
            <p:spPr>
              <a:xfrm>
                <a:off x="2448933" y="1638790"/>
                <a:ext cx="436562" cy="436562"/>
              </a:xfrm>
              <a:prstGeom prst="rect">
                <a:avLst/>
              </a:prstGeom>
              <a:solidFill>
                <a:srgbClr val="63554C"/>
              </a:solidFill>
              <a:ln>
                <a:noFill/>
              </a:ln>
            </p:spPr>
            <p:txBody>
              <a:bodyPr lIns="91425" tIns="45700" rIns="91425" bIns="45700" anchor="b" anchorCtr="0">
                <a:noAutofit/>
              </a:bodyPr>
              <a:lstStyle/>
              <a:p>
                <a:endParaRPr/>
              </a:p>
            </p:txBody>
          </p:sp>
          <p:sp>
            <p:nvSpPr>
              <p:cNvPr id="351" name="Shape 351"/>
              <p:cNvSpPr txBox="1"/>
              <p:nvPr/>
            </p:nvSpPr>
            <p:spPr>
              <a:xfrm>
                <a:off x="2885496" y="1693382"/>
                <a:ext cx="4786312" cy="338554"/>
              </a:xfrm>
              <a:prstGeom prst="rect">
                <a:avLst/>
              </a:prstGeom>
              <a:noFill/>
              <a:ln>
                <a:noFill/>
              </a:ln>
            </p:spPr>
            <p:txBody>
              <a:bodyPr lIns="91425" tIns="45700" rIns="91425" bIns="45700" anchor="t" anchorCtr="0">
                <a:noAutofit/>
              </a:bodyPr>
              <a:lstStyle/>
              <a:p>
                <a:pPr>
                  <a:buClr>
                    <a:srgbClr val="463B36"/>
                  </a:buClr>
                  <a:buSzPct val="25000"/>
                  <a:buFont typeface="Arial"/>
                  <a:buNone/>
                </a:pPr>
                <a:r>
                  <a:rPr lang="en-US" sz="1600" dirty="0"/>
                  <a:t>End of Grade (EOG) or End of Course (EOC) tests</a:t>
                </a:r>
              </a:p>
            </p:txBody>
          </p:sp>
          <p:sp>
            <p:nvSpPr>
              <p:cNvPr id="352" name="Shape 352"/>
              <p:cNvSpPr/>
              <p:nvPr/>
            </p:nvSpPr>
            <p:spPr>
              <a:xfrm>
                <a:off x="2885496" y="1638790"/>
                <a:ext cx="4813299" cy="436562"/>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53" name="Shape 353"/>
              <p:cNvSpPr/>
              <p:nvPr/>
            </p:nvSpPr>
            <p:spPr>
              <a:xfrm>
                <a:off x="2488622" y="3260680"/>
                <a:ext cx="436562" cy="434974"/>
              </a:xfrm>
              <a:prstGeom prst="rect">
                <a:avLst/>
              </a:prstGeom>
              <a:solidFill>
                <a:srgbClr val="63554C"/>
              </a:solidFill>
              <a:ln>
                <a:noFill/>
              </a:ln>
            </p:spPr>
            <p:txBody>
              <a:bodyPr lIns="91425" tIns="45700" rIns="91425" bIns="45700" anchor="b" anchorCtr="0">
                <a:noAutofit/>
              </a:bodyPr>
              <a:lstStyle/>
              <a:p>
                <a:endParaRPr/>
              </a:p>
            </p:txBody>
          </p:sp>
          <p:sp>
            <p:nvSpPr>
              <p:cNvPr id="354" name="Shape 354"/>
              <p:cNvSpPr txBox="1"/>
              <p:nvPr/>
            </p:nvSpPr>
            <p:spPr>
              <a:xfrm>
                <a:off x="2482272" y="3163842"/>
                <a:ext cx="436562"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sp>
            <p:nvSpPr>
              <p:cNvPr id="355" name="Shape 355"/>
              <p:cNvSpPr txBox="1"/>
              <p:nvPr/>
            </p:nvSpPr>
            <p:spPr>
              <a:xfrm>
                <a:off x="2925183" y="3313685"/>
                <a:ext cx="4786312" cy="338554"/>
              </a:xfrm>
              <a:prstGeom prst="rect">
                <a:avLst/>
              </a:prstGeom>
              <a:noFill/>
              <a:ln>
                <a:noFill/>
              </a:ln>
            </p:spPr>
            <p:txBody>
              <a:bodyPr lIns="91425" tIns="45700" rIns="91425" bIns="45700" anchor="t" anchorCtr="0">
                <a:noAutofit/>
              </a:bodyPr>
              <a:lstStyle/>
              <a:p>
                <a:pPr>
                  <a:buClr>
                    <a:srgbClr val="463B36"/>
                  </a:buClr>
                  <a:buSzPct val="25000"/>
                  <a:buFont typeface="Arial"/>
                  <a:buNone/>
                </a:pPr>
                <a:r>
                  <a:rPr lang="en-US" sz="1600" dirty="0" smtClean="0"/>
                  <a:t>NC Final </a:t>
                </a:r>
                <a:r>
                  <a:rPr lang="en-US" sz="1600" dirty="0"/>
                  <a:t>Exams</a:t>
                </a:r>
              </a:p>
            </p:txBody>
          </p:sp>
          <p:sp>
            <p:nvSpPr>
              <p:cNvPr id="356" name="Shape 356"/>
              <p:cNvSpPr/>
              <p:nvPr/>
            </p:nvSpPr>
            <p:spPr>
              <a:xfrm>
                <a:off x="2925183" y="3260680"/>
                <a:ext cx="4813299" cy="434974"/>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57" name="Shape 357"/>
              <p:cNvSpPr/>
              <p:nvPr/>
            </p:nvSpPr>
            <p:spPr>
              <a:xfrm>
                <a:off x="2475921" y="2451607"/>
                <a:ext cx="434974" cy="436562"/>
              </a:xfrm>
              <a:prstGeom prst="rect">
                <a:avLst/>
              </a:prstGeom>
              <a:solidFill>
                <a:srgbClr val="63554C"/>
              </a:solidFill>
              <a:ln>
                <a:noFill/>
              </a:ln>
            </p:spPr>
            <p:txBody>
              <a:bodyPr lIns="91425" tIns="45700" rIns="91425" bIns="45700" anchor="b" anchorCtr="0">
                <a:noAutofit/>
              </a:bodyPr>
              <a:lstStyle/>
              <a:p>
                <a:endParaRPr/>
              </a:p>
            </p:txBody>
          </p:sp>
          <p:sp>
            <p:nvSpPr>
              <p:cNvPr id="358" name="Shape 358"/>
              <p:cNvSpPr txBox="1"/>
              <p:nvPr/>
            </p:nvSpPr>
            <p:spPr>
              <a:xfrm>
                <a:off x="2467983" y="2354768"/>
                <a:ext cx="438150"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sp>
            <p:nvSpPr>
              <p:cNvPr id="359" name="Shape 359"/>
              <p:cNvSpPr txBox="1"/>
              <p:nvPr/>
            </p:nvSpPr>
            <p:spPr>
              <a:xfrm>
                <a:off x="2910896" y="2510013"/>
                <a:ext cx="4786312" cy="338554"/>
              </a:xfrm>
              <a:prstGeom prst="rect">
                <a:avLst/>
              </a:prstGeom>
              <a:noFill/>
              <a:ln>
                <a:noFill/>
              </a:ln>
            </p:spPr>
            <p:txBody>
              <a:bodyPr lIns="91425" tIns="45700" rIns="91425" bIns="45700" anchor="t" anchorCtr="0">
                <a:noAutofit/>
              </a:bodyPr>
              <a:lstStyle/>
              <a:p>
                <a:pPr>
                  <a:buClr>
                    <a:srgbClr val="463B36"/>
                  </a:buClr>
                  <a:buSzPct val="25000"/>
                  <a:buFont typeface="Arial"/>
                  <a:buNone/>
                </a:pPr>
                <a:r>
                  <a:rPr lang="en-US" sz="1600" dirty="0"/>
                  <a:t>Career Technical Education Assessment</a:t>
                </a:r>
              </a:p>
            </p:txBody>
          </p:sp>
          <p:sp>
            <p:nvSpPr>
              <p:cNvPr id="360" name="Shape 360"/>
              <p:cNvSpPr/>
              <p:nvPr/>
            </p:nvSpPr>
            <p:spPr>
              <a:xfrm>
                <a:off x="2910896" y="2451607"/>
                <a:ext cx="4814888" cy="436562"/>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65" name="Shape 365"/>
              <p:cNvSpPr/>
              <p:nvPr/>
            </p:nvSpPr>
            <p:spPr>
              <a:xfrm>
                <a:off x="2475921" y="4839190"/>
                <a:ext cx="436563" cy="436563"/>
              </a:xfrm>
              <a:prstGeom prst="rect">
                <a:avLst/>
              </a:prstGeom>
              <a:solidFill>
                <a:srgbClr val="63554C"/>
              </a:solidFill>
              <a:ln>
                <a:noFill/>
              </a:ln>
            </p:spPr>
            <p:txBody>
              <a:bodyPr lIns="91425" tIns="45700" rIns="91425" bIns="45700" anchor="b" anchorCtr="0">
                <a:noAutofit/>
              </a:bodyPr>
              <a:lstStyle/>
              <a:p>
                <a:endParaRPr/>
              </a:p>
            </p:txBody>
          </p:sp>
          <p:sp>
            <p:nvSpPr>
              <p:cNvPr id="366" name="Shape 366"/>
              <p:cNvSpPr txBox="1"/>
              <p:nvPr/>
            </p:nvSpPr>
            <p:spPr>
              <a:xfrm>
                <a:off x="2469571" y="4762990"/>
                <a:ext cx="436563"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sp>
            <p:nvSpPr>
              <p:cNvPr id="367" name="Shape 367"/>
              <p:cNvSpPr txBox="1"/>
              <p:nvPr/>
            </p:nvSpPr>
            <p:spPr>
              <a:xfrm>
                <a:off x="2926132" y="4873474"/>
                <a:ext cx="4786311" cy="400049"/>
              </a:xfrm>
              <a:prstGeom prst="rect">
                <a:avLst/>
              </a:prstGeom>
              <a:solidFill>
                <a:srgbClr val="7AB800"/>
              </a:solidFill>
              <a:ln w="9525" cap="flat">
                <a:solidFill>
                  <a:srgbClr val="4F81BD"/>
                </a:solidFill>
                <a:prstDash val="solid"/>
                <a:round/>
                <a:headEnd type="none" w="med" len="med"/>
                <a:tailEnd type="none" w="med" len="med"/>
              </a:ln>
            </p:spPr>
            <p:txBody>
              <a:bodyPr lIns="91425" tIns="45700" rIns="91425" bIns="45700" anchor="t" anchorCtr="0">
                <a:noAutofit/>
              </a:bodyPr>
              <a:lstStyle/>
              <a:p>
                <a:pPr>
                  <a:buClr>
                    <a:srgbClr val="463B36"/>
                  </a:buClr>
                  <a:buSzPct val="25000"/>
                  <a:buFont typeface="Arial"/>
                  <a:buNone/>
                </a:pPr>
                <a:r>
                  <a:rPr lang="en-US" sz="2000" b="1" dirty="0"/>
                  <a:t>Analysis of Student Work</a:t>
                </a:r>
              </a:p>
            </p:txBody>
          </p:sp>
          <p:sp>
            <p:nvSpPr>
              <p:cNvPr id="368" name="Shape 368"/>
              <p:cNvSpPr/>
              <p:nvPr/>
            </p:nvSpPr>
            <p:spPr>
              <a:xfrm>
                <a:off x="2912483" y="4839190"/>
                <a:ext cx="4813299" cy="436563"/>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69" name="Shape 369"/>
              <p:cNvSpPr/>
              <p:nvPr/>
            </p:nvSpPr>
            <p:spPr>
              <a:xfrm>
                <a:off x="2475924" y="4060244"/>
                <a:ext cx="434974" cy="436562"/>
              </a:xfrm>
              <a:prstGeom prst="rect">
                <a:avLst/>
              </a:prstGeom>
              <a:solidFill>
                <a:srgbClr val="63554C"/>
              </a:solidFill>
              <a:ln>
                <a:noFill/>
              </a:ln>
            </p:spPr>
            <p:txBody>
              <a:bodyPr lIns="91425" tIns="45700" rIns="91425" bIns="45700" anchor="b" anchorCtr="0">
                <a:noAutofit/>
              </a:bodyPr>
              <a:lstStyle/>
              <a:p>
                <a:endParaRPr/>
              </a:p>
            </p:txBody>
          </p:sp>
          <p:sp>
            <p:nvSpPr>
              <p:cNvPr id="370" name="Shape 370"/>
              <p:cNvSpPr txBox="1"/>
              <p:nvPr/>
            </p:nvSpPr>
            <p:spPr>
              <a:xfrm>
                <a:off x="2910899" y="4118651"/>
                <a:ext cx="4786312" cy="338554"/>
              </a:xfrm>
              <a:prstGeom prst="rect">
                <a:avLst/>
              </a:prstGeom>
              <a:noFill/>
              <a:ln>
                <a:noFill/>
              </a:ln>
            </p:spPr>
            <p:txBody>
              <a:bodyPr lIns="91425" tIns="45700" rIns="91425" bIns="45700" anchor="t" anchorCtr="0">
                <a:noAutofit/>
              </a:bodyPr>
              <a:lstStyle/>
              <a:p>
                <a:pPr>
                  <a:buClr>
                    <a:srgbClr val="463B36"/>
                  </a:buClr>
                  <a:buSzPct val="25000"/>
                  <a:buFont typeface="Arial"/>
                  <a:buNone/>
                </a:pPr>
                <a:r>
                  <a:rPr lang="en-US" sz="1600" dirty="0" smtClean="0"/>
                  <a:t>K-3 Checkpoints</a:t>
                </a:r>
                <a:endParaRPr lang="en-US" sz="1600" dirty="0"/>
              </a:p>
            </p:txBody>
          </p:sp>
          <p:sp>
            <p:nvSpPr>
              <p:cNvPr id="371" name="Shape 371"/>
              <p:cNvSpPr/>
              <p:nvPr/>
            </p:nvSpPr>
            <p:spPr>
              <a:xfrm>
                <a:off x="2910899" y="4060244"/>
                <a:ext cx="4814888" cy="436562"/>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72" name="Shape 372"/>
              <p:cNvSpPr txBox="1"/>
              <p:nvPr/>
            </p:nvSpPr>
            <p:spPr>
              <a:xfrm>
                <a:off x="2467983" y="3971880"/>
                <a:ext cx="436563"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grpSp>
        <p:sp>
          <p:nvSpPr>
            <p:cNvPr id="35" name="Shape 358"/>
            <p:cNvSpPr txBox="1"/>
            <p:nvPr/>
          </p:nvSpPr>
          <p:spPr>
            <a:xfrm>
              <a:off x="2448139" y="1524000"/>
              <a:ext cx="438150"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grpSp>
    </p:spTree>
    <p:extLst>
      <p:ext uri="{BB962C8B-B14F-4D97-AF65-F5344CB8AC3E}">
        <p14:creationId xmlns:p14="http://schemas.microsoft.com/office/powerpoint/2010/main" val="181262814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1" name="Text Placeholder 3"/>
          <p:cNvSpPr txBox="1">
            <a:spLocks/>
          </p:cNvSpPr>
          <p:nvPr/>
        </p:nvSpPr>
        <p:spPr>
          <a:xfrm>
            <a:off x="326017" y="1511427"/>
            <a:ext cx="2036183" cy="4691063"/>
          </a:xfrm>
          <a:prstGeom prst="rect">
            <a:avLst/>
          </a:prstGeom>
          <a:solidFill>
            <a:srgbClr val="74B230"/>
          </a:solidFill>
          <a:ln>
            <a:noFill/>
          </a:ln>
        </p:spPr>
        <p:txBody>
          <a:bodyPr lIns="91425" tIns="91425" rIns="91425" bIns="91425" anchor="t" anchorCtr="0"/>
          <a:lstStyle>
            <a:defPPr marR="0" algn="l" rtl="0">
              <a:lnSpc>
                <a:spcPct val="100000"/>
              </a:lnSpc>
              <a:spcBef>
                <a:spcPts val="0"/>
              </a:spcBef>
              <a:spcAft>
                <a:spcPts val="0"/>
              </a:spcAft>
            </a:defPPr>
            <a:lvl1pPr marL="0" marR="0" indent="0" algn="l" rtl="0">
              <a:lnSpc>
                <a:spcPct val="100000"/>
              </a:lnSpc>
              <a:spcBef>
                <a:spcPts val="640"/>
              </a:spcBef>
              <a:spcAft>
                <a:spcPts val="0"/>
              </a:spcAft>
              <a:buClr>
                <a:srgbClr val="63554C"/>
              </a:buClr>
              <a:buFont typeface="Arial"/>
              <a:buNone/>
              <a:defRPr sz="1400" b="0" i="0" u="none" strike="noStrike" cap="none" baseline="0">
                <a:solidFill>
                  <a:srgbClr val="63554C"/>
                </a:solidFill>
                <a:latin typeface="Arial"/>
                <a:ea typeface="Arial"/>
                <a:cs typeface="Arial"/>
                <a:sym typeface="Arial"/>
              </a:defRPr>
            </a:lvl1pPr>
            <a:lvl2pPr marL="457200" marR="0" indent="0" algn="l" rtl="0">
              <a:lnSpc>
                <a:spcPct val="100000"/>
              </a:lnSpc>
              <a:spcBef>
                <a:spcPts val="640"/>
              </a:spcBef>
              <a:spcAft>
                <a:spcPts val="0"/>
              </a:spcAft>
              <a:buClr>
                <a:srgbClr val="63554C"/>
              </a:buClr>
              <a:buFont typeface="Arial"/>
              <a:buNone/>
              <a:defRPr sz="1200" b="0" i="0" u="none" strike="noStrike" cap="none" baseline="0">
                <a:solidFill>
                  <a:srgbClr val="63554C"/>
                </a:solidFill>
                <a:latin typeface="Arial"/>
                <a:ea typeface="Arial"/>
                <a:cs typeface="Arial"/>
                <a:sym typeface="Arial"/>
              </a:defRPr>
            </a:lvl2pPr>
            <a:lvl3pPr marL="914400" marR="0" indent="0" algn="l" rtl="0">
              <a:lnSpc>
                <a:spcPct val="100000"/>
              </a:lnSpc>
              <a:spcBef>
                <a:spcPts val="640"/>
              </a:spcBef>
              <a:spcAft>
                <a:spcPts val="0"/>
              </a:spcAft>
              <a:buClr>
                <a:srgbClr val="63554C"/>
              </a:buClr>
              <a:buFont typeface="Arial"/>
              <a:buNone/>
              <a:defRPr sz="1000" b="0" i="0" u="none" strike="noStrike" cap="none" baseline="0">
                <a:solidFill>
                  <a:srgbClr val="63554C"/>
                </a:solidFill>
                <a:latin typeface="Arial"/>
                <a:ea typeface="Arial"/>
                <a:cs typeface="Arial"/>
                <a:sym typeface="Arial"/>
              </a:defRPr>
            </a:lvl3pPr>
            <a:lvl4pPr marL="1371600" marR="0" indent="0" algn="l" rtl="0">
              <a:lnSpc>
                <a:spcPct val="100000"/>
              </a:lnSpc>
              <a:spcBef>
                <a:spcPts val="640"/>
              </a:spcBef>
              <a:spcAft>
                <a:spcPts val="0"/>
              </a:spcAft>
              <a:buClr>
                <a:srgbClr val="63554C"/>
              </a:buClr>
              <a:buFont typeface="Arial"/>
              <a:buNone/>
              <a:defRPr sz="900" b="0" i="0" u="none" strike="noStrike" cap="none" baseline="0">
                <a:solidFill>
                  <a:srgbClr val="63554C"/>
                </a:solidFill>
                <a:latin typeface="Arial"/>
                <a:ea typeface="Arial"/>
                <a:cs typeface="Arial"/>
                <a:sym typeface="Arial"/>
              </a:defRPr>
            </a:lvl4pPr>
            <a:lvl5pPr marL="1828800" marR="0" indent="0" algn="l" rtl="0">
              <a:lnSpc>
                <a:spcPct val="100000"/>
              </a:lnSpc>
              <a:spcBef>
                <a:spcPts val="640"/>
              </a:spcBef>
              <a:spcAft>
                <a:spcPts val="0"/>
              </a:spcAft>
              <a:buClr>
                <a:srgbClr val="63554C"/>
              </a:buClr>
              <a:buFont typeface="Arial"/>
              <a:buNone/>
              <a:defRPr sz="900" b="0" i="0" u="none" strike="noStrike" cap="none" baseline="0">
                <a:solidFill>
                  <a:srgbClr val="63554C"/>
                </a:solidFill>
                <a:latin typeface="Arial"/>
                <a:ea typeface="Arial"/>
                <a:cs typeface="Arial"/>
                <a:sym typeface="Arial"/>
              </a:defRPr>
            </a:lvl5pPr>
            <a:lvl6pPr marL="22860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9pPr>
          </a:lstStyle>
          <a:p>
            <a:pPr>
              <a:defRPr/>
            </a:pPr>
            <a:endParaRPr lang="en-US" dirty="0" smtClean="0"/>
          </a:p>
          <a:p>
            <a:pPr>
              <a:defRPr/>
            </a:pPr>
            <a:endParaRPr lang="en-US" dirty="0" smtClean="0"/>
          </a:p>
          <a:p>
            <a:pPr>
              <a:defRPr/>
            </a:pPr>
            <a:r>
              <a:rPr lang="en-US" sz="2800" dirty="0" smtClean="0"/>
              <a:t/>
            </a:r>
            <a:br>
              <a:rPr lang="en-US" sz="2800" dirty="0" smtClean="0"/>
            </a:br>
            <a:endParaRPr lang="en-US" sz="2800" dirty="0"/>
          </a:p>
        </p:txBody>
      </p:sp>
      <p:sp>
        <p:nvSpPr>
          <p:cNvPr id="344" name="Shape 344"/>
          <p:cNvSpPr txBox="1">
            <a:spLocks noGrp="1"/>
          </p:cNvSpPr>
          <p:nvPr>
            <p:ph type="title"/>
          </p:nvPr>
        </p:nvSpPr>
        <p:spPr>
          <a:xfrm>
            <a:off x="304800" y="304800"/>
            <a:ext cx="8534399" cy="1066799"/>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600" b="1" i="0" u="none" strike="noStrike" cap="none" baseline="0" dirty="0" smtClean="0">
                <a:latin typeface="Arial"/>
                <a:ea typeface="Arial"/>
                <a:cs typeface="Arial"/>
                <a:sym typeface="Arial"/>
              </a:rPr>
              <a:t>Analysis of Student Work</a:t>
            </a:r>
            <a:endParaRPr lang="en-US" sz="3600" b="1" i="0" u="none" strike="noStrike" cap="none" baseline="0" dirty="0">
              <a:latin typeface="Arial"/>
              <a:ea typeface="Arial"/>
              <a:cs typeface="Arial"/>
              <a:sym typeface="Arial"/>
            </a:endParaRPr>
          </a:p>
        </p:txBody>
      </p:sp>
      <p:sp>
        <p:nvSpPr>
          <p:cNvPr id="2" name="Rectangle 1"/>
          <p:cNvSpPr/>
          <p:nvPr/>
        </p:nvSpPr>
        <p:spPr>
          <a:xfrm>
            <a:off x="533400" y="2851588"/>
            <a:ext cx="1655183" cy="1641060"/>
          </a:xfrm>
          <a:prstGeom prst="rect">
            <a:avLst/>
          </a:prstGeom>
          <a:solidFill>
            <a:srgbClr val="3E323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EF6F1"/>
              </a:solidFill>
            </a:endParaRPr>
          </a:p>
        </p:txBody>
      </p:sp>
      <p:grpSp>
        <p:nvGrpSpPr>
          <p:cNvPr id="345" name="Shape 345"/>
          <p:cNvGrpSpPr/>
          <p:nvPr/>
        </p:nvGrpSpPr>
        <p:grpSpPr>
          <a:xfrm>
            <a:off x="2425061" y="5402296"/>
            <a:ext cx="5256211" cy="617504"/>
            <a:chOff x="2469571" y="5529476"/>
            <a:chExt cx="5256211" cy="584200"/>
          </a:xfrm>
        </p:grpSpPr>
        <p:sp>
          <p:nvSpPr>
            <p:cNvPr id="365" name="Shape 365"/>
            <p:cNvSpPr/>
            <p:nvPr/>
          </p:nvSpPr>
          <p:spPr>
            <a:xfrm>
              <a:off x="2475921" y="5626312"/>
              <a:ext cx="436563" cy="436563"/>
            </a:xfrm>
            <a:prstGeom prst="rect">
              <a:avLst/>
            </a:prstGeom>
            <a:solidFill>
              <a:srgbClr val="63554C"/>
            </a:solidFill>
            <a:ln>
              <a:noFill/>
            </a:ln>
          </p:spPr>
          <p:txBody>
            <a:bodyPr lIns="91425" tIns="45700" rIns="91425" bIns="45700" anchor="b" anchorCtr="0">
              <a:noAutofit/>
            </a:bodyPr>
            <a:lstStyle/>
            <a:p>
              <a:endParaRPr/>
            </a:p>
          </p:txBody>
        </p:sp>
        <p:sp>
          <p:nvSpPr>
            <p:cNvPr id="366" name="Shape 366"/>
            <p:cNvSpPr txBox="1"/>
            <p:nvPr/>
          </p:nvSpPr>
          <p:spPr>
            <a:xfrm>
              <a:off x="2469571" y="5529476"/>
              <a:ext cx="436563"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sp>
          <p:nvSpPr>
            <p:cNvPr id="367" name="Shape 367"/>
            <p:cNvSpPr txBox="1"/>
            <p:nvPr/>
          </p:nvSpPr>
          <p:spPr>
            <a:xfrm>
              <a:off x="2926132" y="5639960"/>
              <a:ext cx="4786311" cy="400049"/>
            </a:xfrm>
            <a:prstGeom prst="rect">
              <a:avLst/>
            </a:prstGeom>
            <a:solidFill>
              <a:srgbClr val="7AB800"/>
            </a:solidFill>
            <a:ln w="9525" cap="flat">
              <a:solidFill>
                <a:srgbClr val="4F81BD"/>
              </a:solidFill>
              <a:prstDash val="solid"/>
              <a:round/>
              <a:headEnd type="none" w="med" len="med"/>
              <a:tailEnd type="none" w="med" len="med"/>
            </a:ln>
          </p:spPr>
          <p:txBody>
            <a:bodyPr lIns="91425" tIns="45700" rIns="91425" bIns="45700" anchor="t" anchorCtr="0">
              <a:noAutofit/>
            </a:bodyPr>
            <a:lstStyle/>
            <a:p>
              <a:pPr>
                <a:buClr>
                  <a:srgbClr val="463B36"/>
                </a:buClr>
                <a:buSzPct val="25000"/>
                <a:buFont typeface="Arial"/>
                <a:buNone/>
              </a:pPr>
              <a:r>
                <a:rPr lang="en-US" sz="2000" b="1" dirty="0">
                  <a:latin typeface="Arial" panose="020B0604020202020204" pitchFamily="34" charset="0"/>
                  <a:cs typeface="Arial" panose="020B0604020202020204" pitchFamily="34" charset="0"/>
                </a:rPr>
                <a:t>Analysis of Student Work</a:t>
              </a:r>
            </a:p>
          </p:txBody>
        </p:sp>
        <p:sp>
          <p:nvSpPr>
            <p:cNvPr id="368" name="Shape 368"/>
            <p:cNvSpPr/>
            <p:nvPr/>
          </p:nvSpPr>
          <p:spPr>
            <a:xfrm>
              <a:off x="2912483" y="5626312"/>
              <a:ext cx="4813299" cy="436563"/>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gr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799" y="2704629"/>
            <a:ext cx="1763133" cy="2100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Shape 335"/>
          <p:cNvSpPr txBox="1"/>
          <p:nvPr/>
        </p:nvSpPr>
        <p:spPr>
          <a:xfrm>
            <a:off x="762000" y="3342967"/>
            <a:ext cx="1142999" cy="924233"/>
          </a:xfrm>
          <a:prstGeom prst="rect">
            <a:avLst/>
          </a:prstGeom>
          <a:noFill/>
          <a:ln>
            <a:noFill/>
          </a:ln>
        </p:spPr>
        <p:txBody>
          <a:bodyPr lIns="91425" tIns="45700" rIns="91425" bIns="45700" anchor="t" anchorCtr="0">
            <a:noAutofit/>
          </a:bodyPr>
          <a:lstStyle/>
          <a:p>
            <a:pPr algn="r">
              <a:buSzPct val="25000"/>
            </a:pPr>
            <a:r>
              <a:rPr lang="en-US" sz="1200" b="1" dirty="0">
                <a:latin typeface="Arial" panose="020B0604020202020204" pitchFamily="34" charset="0"/>
                <a:cs typeface="Arial" panose="020B0604020202020204" pitchFamily="34" charset="0"/>
              </a:rPr>
              <a:t>Contribute </a:t>
            </a:r>
            <a:r>
              <a:rPr lang="en-US" sz="1200" b="1" dirty="0" smtClean="0">
                <a:latin typeface="Arial" panose="020B0604020202020204" pitchFamily="34" charset="0"/>
                <a:cs typeface="Arial" panose="020B0604020202020204" pitchFamily="34" charset="0"/>
              </a:rPr>
              <a:t>                              to </a:t>
            </a:r>
            <a:r>
              <a:rPr lang="en-US" sz="1200" b="1" dirty="0">
                <a:latin typeface="Arial" panose="020B0604020202020204" pitchFamily="34" charset="0"/>
                <a:cs typeface="Arial" panose="020B0604020202020204" pitchFamily="34" charset="0"/>
              </a:rPr>
              <a:t>Academic </a:t>
            </a:r>
            <a:br>
              <a:rPr lang="en-US" sz="1200" b="1" dirty="0">
                <a:latin typeface="Arial" panose="020B0604020202020204" pitchFamily="34" charset="0"/>
                <a:cs typeface="Arial" panose="020B0604020202020204" pitchFamily="34" charset="0"/>
              </a:rPr>
            </a:br>
            <a:r>
              <a:rPr lang="en-US" sz="1200" b="1" dirty="0">
                <a:latin typeface="Arial" panose="020B0604020202020204" pitchFamily="34" charset="0"/>
                <a:cs typeface="Arial" panose="020B0604020202020204" pitchFamily="34" charset="0"/>
              </a:rPr>
              <a:t>Success</a:t>
            </a:r>
          </a:p>
        </p:txBody>
      </p:sp>
      <p:sp>
        <p:nvSpPr>
          <p:cNvPr id="3" name="Rectangle 2"/>
          <p:cNvSpPr/>
          <p:nvPr/>
        </p:nvSpPr>
        <p:spPr>
          <a:xfrm>
            <a:off x="2286000" y="1447800"/>
            <a:ext cx="6172200" cy="3785652"/>
          </a:xfrm>
          <a:prstGeom prst="rect">
            <a:avLst/>
          </a:prstGeom>
        </p:spPr>
        <p:txBody>
          <a:bodyPr wrap="square">
            <a:spAutoFit/>
          </a:bodyPr>
          <a:lstStyle/>
          <a:p>
            <a:pPr marL="203200"/>
            <a:r>
              <a:rPr lang="en-US" sz="2400" dirty="0" smtClean="0">
                <a:solidFill>
                  <a:srgbClr val="333300"/>
                </a:solidFill>
                <a:latin typeface="Arial" panose="020B0604020202020204" pitchFamily="34" charset="0"/>
                <a:cs typeface="Arial" panose="020B0604020202020204" pitchFamily="34" charset="0"/>
              </a:rPr>
              <a:t>In 2014-2015, ASW is the Standard </a:t>
            </a:r>
            <a:r>
              <a:rPr lang="en-US" sz="2400" dirty="0">
                <a:solidFill>
                  <a:srgbClr val="333300"/>
                </a:solidFill>
                <a:latin typeface="Arial" panose="020B0604020202020204" pitchFamily="34" charset="0"/>
                <a:cs typeface="Arial" panose="020B0604020202020204" pitchFamily="34" charset="0"/>
              </a:rPr>
              <a:t>6 measure for teachers in </a:t>
            </a:r>
            <a:r>
              <a:rPr lang="en-US" sz="2400" dirty="0" smtClean="0">
                <a:solidFill>
                  <a:srgbClr val="333300"/>
                </a:solidFill>
                <a:latin typeface="Arial" panose="020B0604020202020204" pitchFamily="34" charset="0"/>
                <a:cs typeface="Arial" panose="020B0604020202020204" pitchFamily="34" charset="0"/>
              </a:rPr>
              <a:t>Advanced Placement, Arts </a:t>
            </a:r>
            <a:r>
              <a:rPr lang="en-US" sz="2400" dirty="0">
                <a:solidFill>
                  <a:srgbClr val="333300"/>
                </a:solidFill>
                <a:latin typeface="Arial" panose="020B0604020202020204" pitchFamily="34" charset="0"/>
                <a:cs typeface="Arial" panose="020B0604020202020204" pitchFamily="34" charset="0"/>
              </a:rPr>
              <a:t>Education, Healthful </a:t>
            </a:r>
            <a:r>
              <a:rPr lang="en-US" sz="2400" dirty="0" smtClean="0">
                <a:solidFill>
                  <a:srgbClr val="333300"/>
                </a:solidFill>
                <a:latin typeface="Arial" panose="020B0604020202020204" pitchFamily="34" charset="0"/>
                <a:cs typeface="Arial" panose="020B0604020202020204" pitchFamily="34" charset="0"/>
              </a:rPr>
              <a:t>Living, International Baccalaureate, and World Languages.</a:t>
            </a:r>
            <a:endParaRPr lang="en-US" sz="2400" dirty="0">
              <a:solidFill>
                <a:srgbClr val="333300"/>
              </a:solidFill>
              <a:latin typeface="Arial" panose="020B0604020202020204" pitchFamily="34" charset="0"/>
              <a:cs typeface="Arial" panose="020B0604020202020204" pitchFamily="34" charset="0"/>
            </a:endParaRPr>
          </a:p>
          <a:p>
            <a:pPr marL="203200"/>
            <a:endParaRPr lang="en-US" sz="2400" dirty="0" smtClean="0">
              <a:solidFill>
                <a:srgbClr val="333300"/>
              </a:solidFill>
              <a:latin typeface="Arial" panose="020B0604020202020204" pitchFamily="34" charset="0"/>
              <a:cs typeface="Arial" panose="020B0604020202020204" pitchFamily="34" charset="0"/>
            </a:endParaRPr>
          </a:p>
          <a:p>
            <a:pPr marL="203200"/>
            <a:r>
              <a:rPr lang="en-US" sz="2400" dirty="0" smtClean="0">
                <a:solidFill>
                  <a:srgbClr val="333300"/>
                </a:solidFill>
                <a:latin typeface="Arial" panose="020B0604020202020204" pitchFamily="34" charset="0"/>
                <a:cs typeface="Arial" panose="020B0604020202020204" pitchFamily="34" charset="0"/>
              </a:rPr>
              <a:t>Growth </a:t>
            </a:r>
            <a:r>
              <a:rPr lang="en-US" sz="2400" dirty="0">
                <a:solidFill>
                  <a:srgbClr val="333300"/>
                </a:solidFill>
                <a:latin typeface="Arial" panose="020B0604020202020204" pitchFamily="34" charset="0"/>
                <a:cs typeface="Arial" panose="020B0604020202020204" pitchFamily="34" charset="0"/>
              </a:rPr>
              <a:t>is based on student work submitted by teachers and rated by content experts in a “blind review” process.    </a:t>
            </a:r>
          </a:p>
        </p:txBody>
      </p:sp>
    </p:spTree>
    <p:extLst>
      <p:ext uri="{BB962C8B-B14F-4D97-AF65-F5344CB8AC3E}">
        <p14:creationId xmlns:p14="http://schemas.microsoft.com/office/powerpoint/2010/main" val="323740712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600" b="1" i="1" dirty="0" smtClean="0">
                <a:solidFill>
                  <a:srgbClr val="FF0000"/>
                </a:solidFill>
              </a:rPr>
              <a:t>Important Point</a:t>
            </a:r>
            <a:endParaRPr lang="en-US" sz="5600" b="1" i="1" dirty="0">
              <a:solidFill>
                <a:srgbClr val="FF0000"/>
              </a:solidFill>
            </a:endParaRPr>
          </a:p>
        </p:txBody>
      </p:sp>
      <p:sp>
        <p:nvSpPr>
          <p:cNvPr id="3" name="Content Placeholder 2"/>
          <p:cNvSpPr>
            <a:spLocks noGrp="1"/>
          </p:cNvSpPr>
          <p:nvPr>
            <p:ph idx="1"/>
          </p:nvPr>
        </p:nvSpPr>
        <p:spPr/>
        <p:txBody>
          <a:bodyPr/>
          <a:lstStyle/>
          <a:p>
            <a:r>
              <a:rPr lang="en-US" dirty="0" smtClean="0"/>
              <a:t>1st Standardized Assessment for the Arts</a:t>
            </a:r>
          </a:p>
          <a:p>
            <a:r>
              <a:rPr lang="en-US" dirty="0" smtClean="0"/>
              <a:t>Paper/pencil test insufficient</a:t>
            </a:r>
          </a:p>
          <a:p>
            <a:r>
              <a:rPr lang="en-US" dirty="0" smtClean="0"/>
              <a:t>Reflects Growth – not proficiency</a:t>
            </a:r>
          </a:p>
          <a:p>
            <a:r>
              <a:rPr lang="en-US" sz="4800" b="1" dirty="0" smtClean="0"/>
              <a:t>All Arts Staff participate</a:t>
            </a:r>
          </a:p>
          <a:p>
            <a:endParaRPr lang="en-US" dirty="0"/>
          </a:p>
        </p:txBody>
      </p:sp>
      <p:sp>
        <p:nvSpPr>
          <p:cNvPr id="7" name="Rectangle 6"/>
          <p:cNvSpPr/>
          <p:nvPr/>
        </p:nvSpPr>
        <p:spPr>
          <a:xfrm>
            <a:off x="2620083" y="4572000"/>
            <a:ext cx="4161717"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Opportunity</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78241845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a:xfrm>
            <a:off x="3886200" y="228600"/>
            <a:ext cx="4267200" cy="201136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Resistance is futile!</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38400"/>
            <a:ext cx="5351183" cy="4419600"/>
          </a:xfrm>
          <a:prstGeom prst="rect">
            <a:avLst/>
          </a:prstGeom>
        </p:spPr>
      </p:pic>
    </p:spTree>
    <p:extLst>
      <p:ext uri="{BB962C8B-B14F-4D97-AF65-F5344CB8AC3E}">
        <p14:creationId xmlns:p14="http://schemas.microsoft.com/office/powerpoint/2010/main" val="299031401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828800"/>
            <a:ext cx="8686800" cy="3368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447040"/>
            <a:ext cx="8763000" cy="1200329"/>
          </a:xfrm>
          <a:prstGeom prst="rect">
            <a:avLst/>
          </a:prstGeom>
          <a:noFill/>
        </p:spPr>
        <p:txBody>
          <a:bodyPr wrap="square" rtlCol="0">
            <a:spAutoFit/>
          </a:bodyPr>
          <a:lstStyle/>
          <a:p>
            <a:pPr defTabSz="457200"/>
            <a:r>
              <a:rPr lang="en-US" sz="3600" b="1" u="sng" kern="1200" dirty="0" smtClean="0">
                <a:latin typeface="Arial" panose="020B0604020202020204" pitchFamily="34" charset="0"/>
                <a:cs typeface="Arial" panose="020B0604020202020204" pitchFamily="34" charset="0"/>
              </a:rPr>
              <a:t>Overview: Analysis of Student Work</a:t>
            </a:r>
            <a:r>
              <a:rPr lang="en-US" sz="3600" b="1" kern="1200" dirty="0" smtClean="0">
                <a:latin typeface="Arial" panose="020B0604020202020204" pitchFamily="34" charset="0"/>
                <a:cs typeface="Arial" panose="020B0604020202020204" pitchFamily="34" charset="0"/>
              </a:rPr>
              <a:t>                			                            ASW </a:t>
            </a:r>
            <a:r>
              <a:rPr lang="en-US" sz="3600" b="1" kern="1200" dirty="0">
                <a:latin typeface="Arial" panose="020B0604020202020204" pitchFamily="34" charset="0"/>
                <a:cs typeface="Arial" panose="020B0604020202020204" pitchFamily="34" charset="0"/>
              </a:rPr>
              <a:t>Process  </a:t>
            </a:r>
          </a:p>
        </p:txBody>
      </p:sp>
    </p:spTree>
    <p:extLst>
      <p:ext uri="{BB962C8B-B14F-4D97-AF65-F5344CB8AC3E}">
        <p14:creationId xmlns:p14="http://schemas.microsoft.com/office/powerpoint/2010/main" val="226297796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4"/>
</p:tagLst>
</file>

<file path=ppt/tags/tag2.xml><?xml version="1.0" encoding="utf-8"?>
<p:tagLst xmlns:a="http://schemas.openxmlformats.org/drawingml/2006/main" xmlns:r="http://schemas.openxmlformats.org/officeDocument/2006/relationships" xmlns:p="http://schemas.openxmlformats.org/presentationml/2006/main">
  <p:tag name="TIMING" val="|16.6|4|4.7|66.5"/>
</p:tagLst>
</file>

<file path=ppt/tags/tag3.xml><?xml version="1.0" encoding="utf-8"?>
<p:tagLst xmlns:a="http://schemas.openxmlformats.org/drawingml/2006/main" xmlns:r="http://schemas.openxmlformats.org/officeDocument/2006/relationships" xmlns:p="http://schemas.openxmlformats.org/presentationml/2006/main">
  <p:tag name="TIMING" val="|6.7"/>
</p:tagLst>
</file>

<file path=ppt/tags/tag4.xml><?xml version="1.0" encoding="utf-8"?>
<p:tagLst xmlns:a="http://schemas.openxmlformats.org/drawingml/2006/main" xmlns:r="http://schemas.openxmlformats.org/officeDocument/2006/relationships" xmlns:p="http://schemas.openxmlformats.org/presentationml/2006/main">
  <p:tag name="TIMING" val="|11.6"/>
</p:tagLst>
</file>

<file path=ppt/tags/tag5.xml><?xml version="1.0" encoding="utf-8"?>
<p:tagLst xmlns:a="http://schemas.openxmlformats.org/drawingml/2006/main" xmlns:r="http://schemas.openxmlformats.org/officeDocument/2006/relationships" xmlns:p="http://schemas.openxmlformats.org/presentationml/2006/main">
  <p:tag name="TIMING" val="|7.1"/>
</p:tagLst>
</file>

<file path=ppt/tags/tag6.xml><?xml version="1.0" encoding="utf-8"?>
<p:tagLst xmlns:a="http://schemas.openxmlformats.org/drawingml/2006/main" xmlns:r="http://schemas.openxmlformats.org/officeDocument/2006/relationships" xmlns:p="http://schemas.openxmlformats.org/presentationml/2006/main">
  <p:tag name="TIMING" val="|4.8|13.1|13.2|36.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4158</TotalTime>
  <Words>4500</Words>
  <Application>Microsoft Office PowerPoint</Application>
  <PresentationFormat>On-screen Show (4:3)</PresentationFormat>
  <Paragraphs>560</Paragraphs>
  <Slides>46</Slides>
  <Notes>44</Notes>
  <HiddenSlides>0</HiddenSlides>
  <MMClips>0</MMClips>
  <ScaleCrop>false</ScaleCrop>
  <HeadingPairs>
    <vt:vector size="4" baseType="variant">
      <vt:variant>
        <vt:lpstr>Theme</vt:lpstr>
      </vt:variant>
      <vt:variant>
        <vt:i4>4</vt:i4>
      </vt:variant>
      <vt:variant>
        <vt:lpstr>Slide Titles</vt:lpstr>
      </vt:variant>
      <vt:variant>
        <vt:i4>46</vt:i4>
      </vt:variant>
    </vt:vector>
  </HeadingPairs>
  <TitlesOfParts>
    <vt:vector size="50" baseType="lpstr">
      <vt:lpstr>Office Theme</vt:lpstr>
      <vt:lpstr>1_Office Theme</vt:lpstr>
      <vt:lpstr>2_Office Theme</vt:lpstr>
      <vt:lpstr>3_Office Theme</vt:lpstr>
      <vt:lpstr>PowerPoint Presentation</vt:lpstr>
      <vt:lpstr>Objectives</vt:lpstr>
      <vt:lpstr>Overview of  ASW Process</vt:lpstr>
      <vt:lpstr>PowerPoint Presentation</vt:lpstr>
      <vt:lpstr>Overview of Standard 6</vt:lpstr>
      <vt:lpstr>Analysis of Student Work</vt:lpstr>
      <vt:lpstr>Important Point</vt:lpstr>
      <vt:lpstr>PowerPoint Presentation</vt:lpstr>
      <vt:lpstr>PowerPoint Presentation</vt:lpstr>
      <vt:lpstr>PowerPoint Presentation</vt:lpstr>
      <vt:lpstr>ASW Process: A Quick Guide</vt:lpstr>
      <vt:lpstr>PowerPoint Presentation</vt:lpstr>
      <vt:lpstr>Validate Class Schedule</vt:lpstr>
      <vt:lpstr>Validate Class Schedule</vt:lpstr>
      <vt:lpstr>Teaching Context</vt:lpstr>
      <vt:lpstr>PowerPoint Presentation</vt:lpstr>
      <vt:lpstr>   Class Selection </vt:lpstr>
      <vt:lpstr>    </vt:lpstr>
      <vt:lpstr>Elementary Visual Art Example</vt:lpstr>
      <vt:lpstr>PowerPoint Presentation</vt:lpstr>
      <vt:lpstr>PowerPoint Presentation</vt:lpstr>
      <vt:lpstr>PowerPoint Presentation</vt:lpstr>
      <vt:lpstr>PowerPoint Presentation</vt:lpstr>
      <vt:lpstr>PowerPoint Presentation</vt:lpstr>
      <vt:lpstr>PowerPoint Presentation</vt:lpstr>
      <vt:lpstr>Time passes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ASW Process: A Quick Guide</vt:lpstr>
      <vt:lpstr>Effectiveness Status for 2016 - 2017 </vt:lpstr>
      <vt:lpstr>Questions about Educator Effectiveness, NCEES or ASW</vt:lpstr>
      <vt:lpstr>Resources</vt:lpstr>
      <vt:lpstr>Pieces of Gold</vt:lpstr>
      <vt:lpstr>Notes …</vt:lpstr>
      <vt:lpstr>Dept. Chair Mtg. Needs</vt:lpstr>
      <vt:lpstr>OPPORTUNITY</vt:lpstr>
    </vt:vector>
  </TitlesOfParts>
  <Company>NCDPI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wst</dc:creator>
  <cp:lastModifiedBy>Elizabeth Droessler</cp:lastModifiedBy>
  <cp:revision>240</cp:revision>
  <cp:lastPrinted>2014-09-16T18:31:59Z</cp:lastPrinted>
  <dcterms:created xsi:type="dcterms:W3CDTF">2014-07-02T17:39:34Z</dcterms:created>
  <dcterms:modified xsi:type="dcterms:W3CDTF">2014-09-17T15:55:05Z</dcterms:modified>
</cp:coreProperties>
</file>